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0" autoAdjust="0"/>
  </p:normalViewPr>
  <p:slideViewPr>
    <p:cSldViewPr>
      <p:cViewPr>
        <p:scale>
          <a:sx n="100" d="100"/>
          <a:sy n="100" d="100"/>
        </p:scale>
        <p:origin x="1236" y="-15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087" y="119075"/>
            <a:ext cx="3836797" cy="6480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7815" y="9383700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33" y="0"/>
                </a:lnTo>
              </a:path>
            </a:pathLst>
          </a:custGeom>
          <a:ln w="76200">
            <a:solidFill>
              <a:srgbClr val="86C2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7815" y="9307500"/>
            <a:ext cx="6480175" cy="0"/>
          </a:xfrm>
          <a:custGeom>
            <a:avLst/>
            <a:gdLst/>
            <a:ahLst/>
            <a:cxnLst/>
            <a:rect l="l" t="t" r="r" b="b"/>
            <a:pathLst>
              <a:path w="6480175">
                <a:moveTo>
                  <a:pt x="0" y="0"/>
                </a:moveTo>
                <a:lnTo>
                  <a:pt x="6479933" y="0"/>
                </a:lnTo>
              </a:path>
            </a:pathLst>
          </a:custGeom>
          <a:ln w="25400">
            <a:solidFill>
              <a:srgbClr val="86C2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88" y="881214"/>
            <a:ext cx="4391660" cy="875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2cb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2cb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8" y="881214"/>
            <a:ext cx="4391660" cy="604012"/>
          </a:xfrm>
          <a:prstGeom prst="rect">
            <a:avLst/>
          </a:prstGeom>
          <a:solidFill>
            <a:srgbClr val="2D358F"/>
          </a:solidFill>
        </p:spPr>
        <p:txBody>
          <a:bodyPr vert="horz" wrap="square" lIns="0" tIns="232410" rIns="0" bIns="0" rtlCol="0">
            <a:spAutoFit/>
          </a:bodyPr>
          <a:lstStyle/>
          <a:p>
            <a:pPr marL="257810" algn="l">
              <a:lnSpc>
                <a:spcPct val="100000"/>
              </a:lnSpc>
              <a:spcBef>
                <a:spcPts val="1830"/>
              </a:spcBef>
            </a:pPr>
            <a:r>
              <a:rPr lang="en-US" spc="-5" dirty="0"/>
              <a:t>DevOps Deep Dive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392676" y="881214"/>
            <a:ext cx="2463800" cy="875030"/>
          </a:xfrm>
          <a:prstGeom prst="rect">
            <a:avLst/>
          </a:prstGeom>
          <a:solidFill>
            <a:srgbClr val="86C237"/>
          </a:solidFill>
        </p:spPr>
        <p:txBody>
          <a:bodyPr vert="horz" wrap="square" lIns="0" tIns="51435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405"/>
              </a:spcBef>
            </a:pPr>
            <a:r>
              <a:rPr sz="1100" b="1" spc="-5" dirty="0">
                <a:solidFill>
                  <a:srgbClr val="044EA8"/>
                </a:solidFill>
                <a:latin typeface="Calibri"/>
                <a:cs typeface="Calibri"/>
              </a:rPr>
              <a:t>Available </a:t>
            </a:r>
            <a:r>
              <a:rPr sz="1100" b="1" dirty="0">
                <a:solidFill>
                  <a:srgbClr val="044EA8"/>
                </a:solidFill>
                <a:latin typeface="Calibri"/>
                <a:cs typeface="Calibri"/>
              </a:rPr>
              <a:t>Delivery </a:t>
            </a:r>
            <a:r>
              <a:rPr sz="1100" b="1" spc="-5" dirty="0">
                <a:solidFill>
                  <a:srgbClr val="044EA8"/>
                </a:solidFill>
                <a:latin typeface="Calibri"/>
                <a:cs typeface="Calibri"/>
              </a:rPr>
              <a:t>Methods</a:t>
            </a:r>
            <a:r>
              <a:rPr sz="1100" b="1" spc="-55" dirty="0">
                <a:solidFill>
                  <a:srgbClr val="044EA8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44EA8"/>
                </a:solidFill>
                <a:latin typeface="Calibri"/>
                <a:cs typeface="Calibri"/>
              </a:rPr>
              <a:t>:</a:t>
            </a:r>
            <a:endParaRPr sz="1100" dirty="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  <a:spcBef>
                <a:spcPts val="265"/>
              </a:spcBef>
            </a:pPr>
            <a:r>
              <a:rPr sz="1100" dirty="0">
                <a:solidFill>
                  <a:srgbClr val="044EA8"/>
                </a:solidFill>
                <a:latin typeface="Calibri"/>
                <a:cs typeface="Calibri"/>
              </a:rPr>
              <a:t>|</a:t>
            </a:r>
            <a:r>
              <a:rPr sz="1100" spc="240" dirty="0">
                <a:solidFill>
                  <a:srgbClr val="044EA8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E-Learning</a:t>
            </a:r>
            <a:endParaRPr sz="1100" dirty="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</a:pPr>
            <a:r>
              <a:rPr sz="1100" dirty="0">
                <a:solidFill>
                  <a:srgbClr val="044EA8"/>
                </a:solidFill>
                <a:latin typeface="Calibri"/>
                <a:cs typeface="Calibri"/>
              </a:rPr>
              <a:t>|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Instructor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Led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Virtual</a:t>
            </a:r>
            <a:r>
              <a:rPr sz="11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Class</a:t>
            </a:r>
            <a:endParaRPr sz="1100" dirty="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</a:pPr>
            <a:r>
              <a:rPr sz="1100" dirty="0">
                <a:solidFill>
                  <a:srgbClr val="044EA8"/>
                </a:solidFill>
                <a:latin typeface="Calibri"/>
                <a:cs typeface="Calibri"/>
              </a:rPr>
              <a:t>|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Instructor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Led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Face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Face</a:t>
            </a:r>
            <a:r>
              <a:rPr sz="11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Class</a:t>
            </a:r>
            <a:endParaRPr lang="en-US" sz="11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3375" y="2705430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0859" y="2483992"/>
            <a:ext cx="3279140" cy="443230"/>
          </a:xfrm>
          <a:custGeom>
            <a:avLst/>
            <a:gdLst/>
            <a:ahLst/>
            <a:cxnLst/>
            <a:rect l="l" t="t" r="r" b="b"/>
            <a:pathLst>
              <a:path w="2764790" h="443230">
                <a:moveTo>
                  <a:pt x="2691003" y="0"/>
                </a:moveTo>
                <a:lnTo>
                  <a:pt x="73799" y="0"/>
                </a:lnTo>
                <a:lnTo>
                  <a:pt x="45075" y="5796"/>
                </a:lnTo>
                <a:lnTo>
                  <a:pt x="21616" y="21605"/>
                </a:lnTo>
                <a:lnTo>
                  <a:pt x="5800" y="45059"/>
                </a:lnTo>
                <a:lnTo>
                  <a:pt x="0" y="73786"/>
                </a:lnTo>
                <a:lnTo>
                  <a:pt x="0" y="368934"/>
                </a:lnTo>
                <a:lnTo>
                  <a:pt x="5800" y="397682"/>
                </a:lnTo>
                <a:lnTo>
                  <a:pt x="21616" y="421179"/>
                </a:lnTo>
                <a:lnTo>
                  <a:pt x="45075" y="43703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32"/>
                </a:lnTo>
                <a:lnTo>
                  <a:pt x="2743184" y="421179"/>
                </a:lnTo>
                <a:lnTo>
                  <a:pt x="2758993" y="397682"/>
                </a:lnTo>
                <a:lnTo>
                  <a:pt x="2764790" y="368934"/>
                </a:lnTo>
                <a:lnTo>
                  <a:pt x="2764790" y="73786"/>
                </a:lnTo>
                <a:lnTo>
                  <a:pt x="2758993" y="45059"/>
                </a:lnTo>
                <a:lnTo>
                  <a:pt x="2743184" y="21605"/>
                </a:lnTo>
                <a:lnTo>
                  <a:pt x="2719730" y="5796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1200" dirty="0">
                <a:solidFill>
                  <a:schemeClr val="bg1"/>
                </a:solidFill>
              </a:rPr>
              <a:t> Basic concepts of DevOps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0859" y="2483992"/>
            <a:ext cx="3279140" cy="443230"/>
          </a:xfrm>
          <a:custGeom>
            <a:avLst/>
            <a:gdLst/>
            <a:ahLst/>
            <a:cxnLst/>
            <a:rect l="l" t="t" r="r" b="b"/>
            <a:pathLst>
              <a:path w="2764790" h="443230">
                <a:moveTo>
                  <a:pt x="0" y="73786"/>
                </a:moveTo>
                <a:lnTo>
                  <a:pt x="5800" y="45059"/>
                </a:lnTo>
                <a:lnTo>
                  <a:pt x="21616" y="21605"/>
                </a:lnTo>
                <a:lnTo>
                  <a:pt x="45075" y="5796"/>
                </a:lnTo>
                <a:lnTo>
                  <a:pt x="73799" y="0"/>
                </a:lnTo>
                <a:lnTo>
                  <a:pt x="2691003" y="0"/>
                </a:lnTo>
                <a:lnTo>
                  <a:pt x="2719730" y="5796"/>
                </a:lnTo>
                <a:lnTo>
                  <a:pt x="2743184" y="21605"/>
                </a:lnTo>
                <a:lnTo>
                  <a:pt x="2758993" y="45059"/>
                </a:lnTo>
                <a:lnTo>
                  <a:pt x="2764790" y="73786"/>
                </a:lnTo>
                <a:lnTo>
                  <a:pt x="2764790" y="368934"/>
                </a:lnTo>
                <a:lnTo>
                  <a:pt x="2758993" y="397682"/>
                </a:lnTo>
                <a:lnTo>
                  <a:pt x="2743184" y="421179"/>
                </a:lnTo>
                <a:lnTo>
                  <a:pt x="2719730" y="437032"/>
                </a:lnTo>
                <a:lnTo>
                  <a:pt x="2691003" y="442849"/>
                </a:lnTo>
                <a:lnTo>
                  <a:pt x="73799" y="442849"/>
                </a:lnTo>
                <a:lnTo>
                  <a:pt x="45075" y="437032"/>
                </a:lnTo>
                <a:lnTo>
                  <a:pt x="21616" y="421179"/>
                </a:lnTo>
                <a:lnTo>
                  <a:pt x="5800" y="397682"/>
                </a:lnTo>
                <a:lnTo>
                  <a:pt x="0" y="368934"/>
                </a:lnTo>
                <a:lnTo>
                  <a:pt x="0" y="7378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3375" y="3385769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0859" y="3164331"/>
            <a:ext cx="3279140" cy="515875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816"/>
                </a:lnTo>
                <a:lnTo>
                  <a:pt x="21616" y="21669"/>
                </a:lnTo>
                <a:lnTo>
                  <a:pt x="5800" y="45166"/>
                </a:lnTo>
                <a:lnTo>
                  <a:pt x="0" y="73914"/>
                </a:lnTo>
                <a:lnTo>
                  <a:pt x="0" y="369062"/>
                </a:lnTo>
                <a:lnTo>
                  <a:pt x="5800" y="397789"/>
                </a:lnTo>
                <a:lnTo>
                  <a:pt x="21616" y="421243"/>
                </a:lnTo>
                <a:lnTo>
                  <a:pt x="45075" y="43705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52"/>
                </a:lnTo>
                <a:lnTo>
                  <a:pt x="2743184" y="421243"/>
                </a:lnTo>
                <a:lnTo>
                  <a:pt x="2758993" y="397789"/>
                </a:lnTo>
                <a:lnTo>
                  <a:pt x="2764790" y="369062"/>
                </a:lnTo>
                <a:lnTo>
                  <a:pt x="2764790" y="73914"/>
                </a:lnTo>
                <a:lnTo>
                  <a:pt x="2758993" y="45166"/>
                </a:lnTo>
                <a:lnTo>
                  <a:pt x="2743184" y="21669"/>
                </a:lnTo>
                <a:lnTo>
                  <a:pt x="2719730" y="5816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r>
              <a:rPr lang="en-US" sz="1600" dirty="0">
                <a:solidFill>
                  <a:schemeClr val="bg1"/>
                </a:solidFill>
              </a:rPr>
              <a:t>	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4245" y="3164330"/>
            <a:ext cx="3408058" cy="515875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0" y="73914"/>
                </a:moveTo>
                <a:lnTo>
                  <a:pt x="5800" y="45166"/>
                </a:lnTo>
                <a:lnTo>
                  <a:pt x="21616" y="21669"/>
                </a:lnTo>
                <a:lnTo>
                  <a:pt x="45075" y="5816"/>
                </a:lnTo>
                <a:lnTo>
                  <a:pt x="73799" y="0"/>
                </a:lnTo>
                <a:lnTo>
                  <a:pt x="2691003" y="0"/>
                </a:lnTo>
                <a:lnTo>
                  <a:pt x="2719730" y="5816"/>
                </a:lnTo>
                <a:lnTo>
                  <a:pt x="2743184" y="21669"/>
                </a:lnTo>
                <a:lnTo>
                  <a:pt x="2758993" y="45166"/>
                </a:lnTo>
                <a:lnTo>
                  <a:pt x="2764790" y="73914"/>
                </a:lnTo>
                <a:lnTo>
                  <a:pt x="2764790" y="369062"/>
                </a:lnTo>
                <a:lnTo>
                  <a:pt x="2758993" y="397789"/>
                </a:lnTo>
                <a:lnTo>
                  <a:pt x="2743184" y="421243"/>
                </a:lnTo>
                <a:lnTo>
                  <a:pt x="2719730" y="437052"/>
                </a:lnTo>
                <a:lnTo>
                  <a:pt x="2691003" y="442849"/>
                </a:lnTo>
                <a:lnTo>
                  <a:pt x="73799" y="442849"/>
                </a:lnTo>
                <a:lnTo>
                  <a:pt x="45075" y="437052"/>
                </a:lnTo>
                <a:lnTo>
                  <a:pt x="21616" y="421243"/>
                </a:lnTo>
                <a:lnTo>
                  <a:pt x="5800" y="397789"/>
                </a:lnTo>
                <a:lnTo>
                  <a:pt x="0" y="369062"/>
                </a:lnTo>
                <a:lnTo>
                  <a:pt x="0" y="7391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4448" y="3237103"/>
            <a:ext cx="168465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5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33375" y="4066235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0859" y="3844797"/>
            <a:ext cx="3271444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796"/>
                </a:lnTo>
                <a:lnTo>
                  <a:pt x="21616" y="21605"/>
                </a:lnTo>
                <a:lnTo>
                  <a:pt x="5800" y="45059"/>
                </a:lnTo>
                <a:lnTo>
                  <a:pt x="0" y="73787"/>
                </a:lnTo>
                <a:lnTo>
                  <a:pt x="0" y="368935"/>
                </a:lnTo>
                <a:lnTo>
                  <a:pt x="5800" y="397682"/>
                </a:lnTo>
                <a:lnTo>
                  <a:pt x="21616" y="421179"/>
                </a:lnTo>
                <a:lnTo>
                  <a:pt x="45075" y="43703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32"/>
                </a:lnTo>
                <a:lnTo>
                  <a:pt x="2743184" y="421179"/>
                </a:lnTo>
                <a:lnTo>
                  <a:pt x="2758993" y="397682"/>
                </a:lnTo>
                <a:lnTo>
                  <a:pt x="2764790" y="368935"/>
                </a:lnTo>
                <a:lnTo>
                  <a:pt x="2764790" y="73787"/>
                </a:lnTo>
                <a:lnTo>
                  <a:pt x="2758993" y="45059"/>
                </a:lnTo>
                <a:lnTo>
                  <a:pt x="2743184" y="21605"/>
                </a:lnTo>
                <a:lnTo>
                  <a:pt x="2719730" y="5796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0859" y="3844797"/>
            <a:ext cx="3271444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0" y="73787"/>
                </a:moveTo>
                <a:lnTo>
                  <a:pt x="5800" y="45059"/>
                </a:lnTo>
                <a:lnTo>
                  <a:pt x="21616" y="21605"/>
                </a:lnTo>
                <a:lnTo>
                  <a:pt x="45075" y="5796"/>
                </a:lnTo>
                <a:lnTo>
                  <a:pt x="73799" y="0"/>
                </a:lnTo>
                <a:lnTo>
                  <a:pt x="2691003" y="0"/>
                </a:lnTo>
                <a:lnTo>
                  <a:pt x="2719730" y="5796"/>
                </a:lnTo>
                <a:lnTo>
                  <a:pt x="2743184" y="21605"/>
                </a:lnTo>
                <a:lnTo>
                  <a:pt x="2758993" y="45059"/>
                </a:lnTo>
                <a:lnTo>
                  <a:pt x="2764790" y="73787"/>
                </a:lnTo>
                <a:lnTo>
                  <a:pt x="2764790" y="368935"/>
                </a:lnTo>
                <a:lnTo>
                  <a:pt x="2758993" y="397682"/>
                </a:lnTo>
                <a:lnTo>
                  <a:pt x="2743184" y="421179"/>
                </a:lnTo>
                <a:lnTo>
                  <a:pt x="2719730" y="437032"/>
                </a:lnTo>
                <a:lnTo>
                  <a:pt x="2691003" y="442849"/>
                </a:lnTo>
                <a:lnTo>
                  <a:pt x="73799" y="442849"/>
                </a:lnTo>
                <a:lnTo>
                  <a:pt x="45075" y="437032"/>
                </a:lnTo>
                <a:lnTo>
                  <a:pt x="21616" y="421179"/>
                </a:lnTo>
                <a:lnTo>
                  <a:pt x="5800" y="397682"/>
                </a:lnTo>
                <a:lnTo>
                  <a:pt x="0" y="368935"/>
                </a:lnTo>
                <a:lnTo>
                  <a:pt x="0" y="7378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15873" y="3873309"/>
            <a:ext cx="25279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10" dirty="0">
                <a:solidFill>
                  <a:srgbClr val="FFFFFF"/>
                </a:solidFill>
                <a:latin typeface="Calibri"/>
                <a:cs typeface="Calibri"/>
              </a:rPr>
              <a:t>Creating, visualizing multi stage Jenkins job with Jenkins build pipeline plugin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3375" y="4746574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859" y="4525136"/>
            <a:ext cx="3271444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814"/>
                </a:lnTo>
                <a:lnTo>
                  <a:pt x="21616" y="21653"/>
                </a:lnTo>
                <a:lnTo>
                  <a:pt x="5800" y="45112"/>
                </a:lnTo>
                <a:lnTo>
                  <a:pt x="0" y="73787"/>
                </a:lnTo>
                <a:lnTo>
                  <a:pt x="0" y="369062"/>
                </a:lnTo>
                <a:lnTo>
                  <a:pt x="5800" y="397789"/>
                </a:lnTo>
                <a:lnTo>
                  <a:pt x="21616" y="421243"/>
                </a:lnTo>
                <a:lnTo>
                  <a:pt x="45075" y="43705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52"/>
                </a:lnTo>
                <a:lnTo>
                  <a:pt x="2743184" y="421243"/>
                </a:lnTo>
                <a:lnTo>
                  <a:pt x="2758993" y="397789"/>
                </a:lnTo>
                <a:lnTo>
                  <a:pt x="2764790" y="369062"/>
                </a:lnTo>
                <a:lnTo>
                  <a:pt x="2764790" y="73787"/>
                </a:lnTo>
                <a:lnTo>
                  <a:pt x="2758993" y="45112"/>
                </a:lnTo>
                <a:lnTo>
                  <a:pt x="2743184" y="21653"/>
                </a:lnTo>
                <a:lnTo>
                  <a:pt x="2719730" y="5814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530859" y="4525136"/>
            <a:ext cx="3279140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0" y="73787"/>
                </a:moveTo>
                <a:lnTo>
                  <a:pt x="5800" y="45112"/>
                </a:lnTo>
                <a:lnTo>
                  <a:pt x="21616" y="21653"/>
                </a:lnTo>
                <a:lnTo>
                  <a:pt x="45075" y="5814"/>
                </a:lnTo>
                <a:lnTo>
                  <a:pt x="73799" y="0"/>
                </a:lnTo>
                <a:lnTo>
                  <a:pt x="2691003" y="0"/>
                </a:lnTo>
                <a:lnTo>
                  <a:pt x="2719730" y="5814"/>
                </a:lnTo>
                <a:lnTo>
                  <a:pt x="2743184" y="21653"/>
                </a:lnTo>
                <a:lnTo>
                  <a:pt x="2758993" y="45112"/>
                </a:lnTo>
                <a:lnTo>
                  <a:pt x="2764790" y="73787"/>
                </a:lnTo>
                <a:lnTo>
                  <a:pt x="2764790" y="369062"/>
                </a:lnTo>
                <a:lnTo>
                  <a:pt x="2758993" y="397789"/>
                </a:lnTo>
                <a:lnTo>
                  <a:pt x="2743184" y="421243"/>
                </a:lnTo>
                <a:lnTo>
                  <a:pt x="2719730" y="437052"/>
                </a:lnTo>
                <a:lnTo>
                  <a:pt x="2691003" y="442849"/>
                </a:lnTo>
                <a:lnTo>
                  <a:pt x="73799" y="442849"/>
                </a:lnTo>
                <a:lnTo>
                  <a:pt x="45075" y="437052"/>
                </a:lnTo>
                <a:lnTo>
                  <a:pt x="21616" y="421243"/>
                </a:lnTo>
                <a:lnTo>
                  <a:pt x="5800" y="397789"/>
                </a:lnTo>
                <a:lnTo>
                  <a:pt x="0" y="369062"/>
                </a:lnTo>
                <a:lnTo>
                  <a:pt x="0" y="7378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25398" y="4551802"/>
            <a:ext cx="25279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25" dirty="0">
                <a:solidFill>
                  <a:srgbClr val="FFFFFF"/>
                </a:solidFill>
                <a:latin typeface="Calibri"/>
                <a:cs typeface="Calibri"/>
              </a:rPr>
              <a:t>Deploy and configure multi node Jenkins cluster in the cloud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3375" y="5427040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0859" y="5205603"/>
            <a:ext cx="3271444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796"/>
                </a:lnTo>
                <a:lnTo>
                  <a:pt x="21616" y="21605"/>
                </a:lnTo>
                <a:lnTo>
                  <a:pt x="5800" y="45059"/>
                </a:lnTo>
                <a:lnTo>
                  <a:pt x="0" y="73787"/>
                </a:lnTo>
                <a:lnTo>
                  <a:pt x="0" y="368935"/>
                </a:lnTo>
                <a:lnTo>
                  <a:pt x="5800" y="397662"/>
                </a:lnTo>
                <a:lnTo>
                  <a:pt x="21616" y="421116"/>
                </a:lnTo>
                <a:lnTo>
                  <a:pt x="45075" y="436925"/>
                </a:lnTo>
                <a:lnTo>
                  <a:pt x="73799" y="442722"/>
                </a:lnTo>
                <a:lnTo>
                  <a:pt x="2691003" y="442722"/>
                </a:lnTo>
                <a:lnTo>
                  <a:pt x="2719730" y="436925"/>
                </a:lnTo>
                <a:lnTo>
                  <a:pt x="2743184" y="421116"/>
                </a:lnTo>
                <a:lnTo>
                  <a:pt x="2758993" y="397662"/>
                </a:lnTo>
                <a:lnTo>
                  <a:pt x="2764790" y="368935"/>
                </a:lnTo>
                <a:lnTo>
                  <a:pt x="2764790" y="73787"/>
                </a:lnTo>
                <a:lnTo>
                  <a:pt x="2758993" y="45059"/>
                </a:lnTo>
                <a:lnTo>
                  <a:pt x="2743184" y="21605"/>
                </a:lnTo>
                <a:lnTo>
                  <a:pt x="2719730" y="5796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530859" y="5205603"/>
            <a:ext cx="3271444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0" y="73787"/>
                </a:moveTo>
                <a:lnTo>
                  <a:pt x="5800" y="45059"/>
                </a:lnTo>
                <a:lnTo>
                  <a:pt x="21616" y="21605"/>
                </a:lnTo>
                <a:lnTo>
                  <a:pt x="45075" y="5796"/>
                </a:lnTo>
                <a:lnTo>
                  <a:pt x="73799" y="0"/>
                </a:lnTo>
                <a:lnTo>
                  <a:pt x="2691003" y="0"/>
                </a:lnTo>
                <a:lnTo>
                  <a:pt x="2719730" y="5796"/>
                </a:lnTo>
                <a:lnTo>
                  <a:pt x="2743184" y="21605"/>
                </a:lnTo>
                <a:lnTo>
                  <a:pt x="2758993" y="45059"/>
                </a:lnTo>
                <a:lnTo>
                  <a:pt x="2764790" y="73787"/>
                </a:lnTo>
                <a:lnTo>
                  <a:pt x="2764790" y="368935"/>
                </a:lnTo>
                <a:lnTo>
                  <a:pt x="2758993" y="397662"/>
                </a:lnTo>
                <a:lnTo>
                  <a:pt x="2743184" y="421116"/>
                </a:lnTo>
                <a:lnTo>
                  <a:pt x="2719730" y="436925"/>
                </a:lnTo>
                <a:lnTo>
                  <a:pt x="2691003" y="442722"/>
                </a:lnTo>
                <a:lnTo>
                  <a:pt x="73799" y="442722"/>
                </a:lnTo>
                <a:lnTo>
                  <a:pt x="45075" y="436925"/>
                </a:lnTo>
                <a:lnTo>
                  <a:pt x="21616" y="421116"/>
                </a:lnTo>
                <a:lnTo>
                  <a:pt x="5800" y="397662"/>
                </a:lnTo>
                <a:lnTo>
                  <a:pt x="0" y="368935"/>
                </a:lnTo>
                <a:lnTo>
                  <a:pt x="0" y="73787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25398" y="5238707"/>
            <a:ext cx="267025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dirty="0">
                <a:solidFill>
                  <a:schemeClr val="bg1"/>
                </a:solidFill>
                <a:latin typeface="Calibri"/>
                <a:cs typeface="Calibri"/>
              </a:rPr>
              <a:t>Configuring and extending Jenkin functionality with Jenkins plugin</a:t>
            </a:r>
            <a:endParaRPr sz="1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3375" y="6107379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0859" y="5885941"/>
            <a:ext cx="3271444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814"/>
                </a:lnTo>
                <a:lnTo>
                  <a:pt x="21616" y="21653"/>
                </a:lnTo>
                <a:lnTo>
                  <a:pt x="5800" y="45112"/>
                </a:lnTo>
                <a:lnTo>
                  <a:pt x="0" y="73787"/>
                </a:lnTo>
                <a:lnTo>
                  <a:pt x="0" y="369062"/>
                </a:lnTo>
                <a:lnTo>
                  <a:pt x="5800" y="397789"/>
                </a:lnTo>
                <a:lnTo>
                  <a:pt x="21616" y="421243"/>
                </a:lnTo>
                <a:lnTo>
                  <a:pt x="45075" y="43705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52"/>
                </a:lnTo>
                <a:lnTo>
                  <a:pt x="2743184" y="421243"/>
                </a:lnTo>
                <a:lnTo>
                  <a:pt x="2758993" y="397789"/>
                </a:lnTo>
                <a:lnTo>
                  <a:pt x="2764790" y="369062"/>
                </a:lnTo>
                <a:lnTo>
                  <a:pt x="2764790" y="73787"/>
                </a:lnTo>
                <a:lnTo>
                  <a:pt x="2758993" y="45112"/>
                </a:lnTo>
                <a:lnTo>
                  <a:pt x="2743184" y="21653"/>
                </a:lnTo>
                <a:lnTo>
                  <a:pt x="2719730" y="5814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530859" y="5885941"/>
            <a:ext cx="3271444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0" y="73787"/>
                </a:moveTo>
                <a:lnTo>
                  <a:pt x="5800" y="45112"/>
                </a:lnTo>
                <a:lnTo>
                  <a:pt x="21616" y="21653"/>
                </a:lnTo>
                <a:lnTo>
                  <a:pt x="45075" y="5814"/>
                </a:lnTo>
                <a:lnTo>
                  <a:pt x="73799" y="0"/>
                </a:lnTo>
                <a:lnTo>
                  <a:pt x="2691003" y="0"/>
                </a:lnTo>
                <a:lnTo>
                  <a:pt x="2719730" y="5814"/>
                </a:lnTo>
                <a:lnTo>
                  <a:pt x="2743184" y="21653"/>
                </a:lnTo>
                <a:lnTo>
                  <a:pt x="2758993" y="45112"/>
                </a:lnTo>
                <a:lnTo>
                  <a:pt x="2764790" y="73787"/>
                </a:lnTo>
                <a:lnTo>
                  <a:pt x="2764790" y="369062"/>
                </a:lnTo>
                <a:lnTo>
                  <a:pt x="2758993" y="397789"/>
                </a:lnTo>
                <a:lnTo>
                  <a:pt x="2743184" y="421243"/>
                </a:lnTo>
                <a:lnTo>
                  <a:pt x="2719730" y="437052"/>
                </a:lnTo>
                <a:lnTo>
                  <a:pt x="2691003" y="442849"/>
                </a:lnTo>
                <a:lnTo>
                  <a:pt x="73799" y="442849"/>
                </a:lnTo>
                <a:lnTo>
                  <a:pt x="45075" y="437052"/>
                </a:lnTo>
                <a:lnTo>
                  <a:pt x="21616" y="421243"/>
                </a:lnTo>
                <a:lnTo>
                  <a:pt x="5800" y="397789"/>
                </a:lnTo>
                <a:lnTo>
                  <a:pt x="0" y="369062"/>
                </a:lnTo>
                <a:lnTo>
                  <a:pt x="0" y="7378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3286" y="2468269"/>
            <a:ext cx="3949700" cy="4105275"/>
          </a:xfrm>
          <a:custGeom>
            <a:avLst/>
            <a:gdLst/>
            <a:ahLst/>
            <a:cxnLst/>
            <a:rect l="l" t="t" r="r" b="b"/>
            <a:pathLst>
              <a:path w="3949700" h="4105275">
                <a:moveTo>
                  <a:pt x="0" y="4105275"/>
                </a:moveTo>
                <a:lnTo>
                  <a:pt x="3949700" y="4105275"/>
                </a:lnTo>
                <a:lnTo>
                  <a:pt x="3949700" y="0"/>
                </a:lnTo>
                <a:lnTo>
                  <a:pt x="0" y="0"/>
                </a:lnTo>
                <a:lnTo>
                  <a:pt x="0" y="410527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32651" y="2000630"/>
            <a:ext cx="3950335" cy="432434"/>
          </a:xfrm>
          <a:prstGeom prst="rect">
            <a:avLst/>
          </a:prstGeom>
          <a:solidFill>
            <a:srgbClr val="38188F"/>
          </a:solidFill>
          <a:ln w="9525">
            <a:solidFill>
              <a:srgbClr val="375F92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92835">
              <a:lnSpc>
                <a:spcPts val="2045"/>
              </a:lnSpc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What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will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learn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07385" y="9521520"/>
            <a:ext cx="13627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z="1600" b="1" spc="-15" dirty="0">
                <a:solidFill>
                  <a:srgbClr val="2D358F"/>
                </a:solidFill>
                <a:latin typeface="Calibri"/>
                <a:cs typeface="Calibri"/>
                <a:hlinkClick r:id="rId2"/>
              </a:rPr>
              <a:t>www.i2cbs.com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419600" y="2424938"/>
            <a:ext cx="2226310" cy="1699183"/>
          </a:xfrm>
          <a:prstGeom prst="rect">
            <a:avLst/>
          </a:prstGeom>
          <a:ln w="25400">
            <a:solidFill>
              <a:srgbClr val="92D05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 marR="82550" algn="just">
              <a:lnSpc>
                <a:spcPct val="100000"/>
              </a:lnSpc>
              <a:spcBef>
                <a:spcPts val="290"/>
              </a:spcBef>
            </a:pP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This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course </a:t>
            </a: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is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for fresh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college 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graduates, testers, developers 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and business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users having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good  communication skills and 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wanting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to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work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closely with the  business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users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and technical  team. </a:t>
            </a:r>
            <a:r>
              <a:rPr sz="1200" spc="-15" dirty="0">
                <a:solidFill>
                  <a:srgbClr val="38188F"/>
                </a:solidFill>
                <a:latin typeface="Calibri"/>
                <a:cs typeface="Calibri"/>
              </a:rPr>
              <a:t>Technology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background </a:t>
            </a: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is 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not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required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to </a:t>
            </a:r>
            <a:r>
              <a:rPr sz="1200" spc="-20" dirty="0">
                <a:solidFill>
                  <a:srgbClr val="38188F"/>
                </a:solidFill>
                <a:latin typeface="Calibri"/>
                <a:cs typeface="Calibri"/>
              </a:rPr>
              <a:t>take </a:t>
            </a: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this 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training!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13250" y="4723033"/>
            <a:ext cx="2232660" cy="1569720"/>
          </a:xfrm>
          <a:prstGeom prst="rect">
            <a:avLst/>
          </a:prstGeom>
          <a:ln w="25400">
            <a:solidFill>
              <a:srgbClr val="92D05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64160" indent="-172085">
              <a:lnSpc>
                <a:spcPct val="100000"/>
              </a:lnSpc>
              <a:spcBef>
                <a:spcPts val="295"/>
              </a:spcBef>
              <a:buFont typeface="Wingdings"/>
              <a:buChar char=""/>
              <a:tabLst>
                <a:tab pos="264795" algn="l"/>
              </a:tabLst>
            </a:pP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Job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oriented</a:t>
            </a:r>
            <a:r>
              <a:rPr sz="1200" spc="-35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training;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Visual</a:t>
            </a:r>
            <a:r>
              <a:rPr sz="1200" spc="-15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learning;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Real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world</a:t>
            </a: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 assignments;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Recorded</a:t>
            </a:r>
            <a:r>
              <a:rPr sz="1200" spc="-20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sessions;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Mock</a:t>
            </a: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Interviews;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Resume</a:t>
            </a: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preparation;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Supporting</a:t>
            </a:r>
            <a:r>
              <a:rPr sz="1200" spc="-40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Materials;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200" dirty="0">
                <a:solidFill>
                  <a:srgbClr val="38188F"/>
                </a:solidFill>
                <a:latin typeface="Calibri"/>
                <a:cs typeface="Calibri"/>
              </a:rPr>
              <a:t>Job</a:t>
            </a:r>
            <a:r>
              <a:rPr sz="1200" spc="-10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38188F"/>
                </a:solidFill>
                <a:latin typeface="Calibri"/>
                <a:cs typeface="Calibri"/>
              </a:rPr>
              <a:t>Support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06900" y="4288027"/>
            <a:ext cx="2258060" cy="36449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Benefits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6" name="object 2">
            <a:extLst>
              <a:ext uri="{FF2B5EF4-FFF2-40B4-BE49-F238E27FC236}">
                <a16:creationId xmlns:a16="http://schemas.microsoft.com/office/drawing/2014/main" id="{D7D8FDE3-3BE0-49C1-B19C-52ED0BF6B2DF}"/>
              </a:ext>
            </a:extLst>
          </p:cNvPr>
          <p:cNvSpPr txBox="1">
            <a:spLocks/>
          </p:cNvSpPr>
          <p:nvPr/>
        </p:nvSpPr>
        <p:spPr>
          <a:xfrm>
            <a:off x="1588" y="881214"/>
            <a:ext cx="4391660" cy="850233"/>
          </a:xfrm>
          <a:prstGeom prst="rect">
            <a:avLst/>
          </a:prstGeom>
          <a:solidFill>
            <a:srgbClr val="2D358F"/>
          </a:solidFill>
        </p:spPr>
        <p:txBody>
          <a:bodyPr vert="horz" wrap="square" lIns="0" tIns="232410" rIns="0" bIns="0" rtlCol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257810">
              <a:spcBef>
                <a:spcPts val="1830"/>
              </a:spcBef>
            </a:pPr>
            <a:r>
              <a:rPr lang="en-US" sz="4000" kern="0" spc="-5" dirty="0"/>
              <a:t>D</a:t>
            </a:r>
            <a:r>
              <a:rPr lang="en-US" sz="2800" kern="0" spc="-5" dirty="0"/>
              <a:t>evOps Deep Dive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1D84DF0-9F8E-45A2-99A6-A5FF31633C39}"/>
              </a:ext>
            </a:extLst>
          </p:cNvPr>
          <p:cNvSpPr txBox="1"/>
          <p:nvPr/>
        </p:nvSpPr>
        <p:spPr>
          <a:xfrm>
            <a:off x="538041" y="3176214"/>
            <a:ext cx="3138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Working on web based applications using Jenkins</a:t>
            </a:r>
          </a:p>
        </p:txBody>
      </p:sp>
      <p:sp>
        <p:nvSpPr>
          <p:cNvPr id="38" name="object 24">
            <a:extLst>
              <a:ext uri="{FF2B5EF4-FFF2-40B4-BE49-F238E27FC236}">
                <a16:creationId xmlns:a16="http://schemas.microsoft.com/office/drawing/2014/main" id="{42FEBEA4-737A-42E6-855C-5E1E86F592CE}"/>
              </a:ext>
            </a:extLst>
          </p:cNvPr>
          <p:cNvSpPr/>
          <p:nvPr/>
        </p:nvSpPr>
        <p:spPr>
          <a:xfrm>
            <a:off x="332651" y="6807042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5">
            <a:extLst>
              <a:ext uri="{FF2B5EF4-FFF2-40B4-BE49-F238E27FC236}">
                <a16:creationId xmlns:a16="http://schemas.microsoft.com/office/drawing/2014/main" id="{4459C7AC-4CAE-4548-9C77-B5804E45AA66}"/>
              </a:ext>
            </a:extLst>
          </p:cNvPr>
          <p:cNvSpPr/>
          <p:nvPr/>
        </p:nvSpPr>
        <p:spPr>
          <a:xfrm>
            <a:off x="538041" y="6585427"/>
            <a:ext cx="3264262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814"/>
                </a:lnTo>
                <a:lnTo>
                  <a:pt x="21616" y="21653"/>
                </a:lnTo>
                <a:lnTo>
                  <a:pt x="5800" y="45112"/>
                </a:lnTo>
                <a:lnTo>
                  <a:pt x="0" y="73787"/>
                </a:lnTo>
                <a:lnTo>
                  <a:pt x="0" y="369062"/>
                </a:lnTo>
                <a:lnTo>
                  <a:pt x="5800" y="397789"/>
                </a:lnTo>
                <a:lnTo>
                  <a:pt x="21616" y="421243"/>
                </a:lnTo>
                <a:lnTo>
                  <a:pt x="45075" y="43705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52"/>
                </a:lnTo>
                <a:lnTo>
                  <a:pt x="2743184" y="421243"/>
                </a:lnTo>
                <a:lnTo>
                  <a:pt x="2758993" y="397789"/>
                </a:lnTo>
                <a:lnTo>
                  <a:pt x="2764790" y="369062"/>
                </a:lnTo>
                <a:lnTo>
                  <a:pt x="2764790" y="73787"/>
                </a:lnTo>
                <a:lnTo>
                  <a:pt x="2758993" y="45112"/>
                </a:lnTo>
                <a:lnTo>
                  <a:pt x="2743184" y="21653"/>
                </a:lnTo>
                <a:lnTo>
                  <a:pt x="2719730" y="5814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D0487865-B3C3-4C67-BAF0-C26DB826F080}"/>
              </a:ext>
            </a:extLst>
          </p:cNvPr>
          <p:cNvSpPr/>
          <p:nvPr/>
        </p:nvSpPr>
        <p:spPr>
          <a:xfrm>
            <a:off x="332651" y="7564163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>
            <a:extLst>
              <a:ext uri="{FF2B5EF4-FFF2-40B4-BE49-F238E27FC236}">
                <a16:creationId xmlns:a16="http://schemas.microsoft.com/office/drawing/2014/main" id="{35541D6E-0ECB-41F9-8733-00C631753D11}"/>
              </a:ext>
            </a:extLst>
          </p:cNvPr>
          <p:cNvSpPr/>
          <p:nvPr/>
        </p:nvSpPr>
        <p:spPr>
          <a:xfrm>
            <a:off x="538041" y="7335635"/>
            <a:ext cx="3264262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814"/>
                </a:lnTo>
                <a:lnTo>
                  <a:pt x="21616" y="21653"/>
                </a:lnTo>
                <a:lnTo>
                  <a:pt x="5800" y="45112"/>
                </a:lnTo>
                <a:lnTo>
                  <a:pt x="0" y="73787"/>
                </a:lnTo>
                <a:lnTo>
                  <a:pt x="0" y="369062"/>
                </a:lnTo>
                <a:lnTo>
                  <a:pt x="5800" y="397789"/>
                </a:lnTo>
                <a:lnTo>
                  <a:pt x="21616" y="421243"/>
                </a:lnTo>
                <a:lnTo>
                  <a:pt x="45075" y="43705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52"/>
                </a:lnTo>
                <a:lnTo>
                  <a:pt x="2743184" y="421243"/>
                </a:lnTo>
                <a:lnTo>
                  <a:pt x="2758993" y="397789"/>
                </a:lnTo>
                <a:lnTo>
                  <a:pt x="2764790" y="369062"/>
                </a:lnTo>
                <a:lnTo>
                  <a:pt x="2764790" y="73787"/>
                </a:lnTo>
                <a:lnTo>
                  <a:pt x="2758993" y="45112"/>
                </a:lnTo>
                <a:lnTo>
                  <a:pt x="2743184" y="21653"/>
                </a:lnTo>
                <a:lnTo>
                  <a:pt x="2719730" y="5814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53D6CA-244D-4654-A837-5943E7F3DE8A}"/>
              </a:ext>
            </a:extLst>
          </p:cNvPr>
          <p:cNvSpPr txBox="1"/>
          <p:nvPr/>
        </p:nvSpPr>
        <p:spPr>
          <a:xfrm>
            <a:off x="549820" y="5899068"/>
            <a:ext cx="2634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Best practices of working with Jenkins in the field</a:t>
            </a:r>
          </a:p>
        </p:txBody>
      </p:sp>
      <p:sp>
        <p:nvSpPr>
          <p:cNvPr id="44" name="object 27">
            <a:extLst>
              <a:ext uri="{FF2B5EF4-FFF2-40B4-BE49-F238E27FC236}">
                <a16:creationId xmlns:a16="http://schemas.microsoft.com/office/drawing/2014/main" id="{10FB3A43-8FBF-4C2F-8CD1-D4E4D79A5FB3}"/>
              </a:ext>
            </a:extLst>
          </p:cNvPr>
          <p:cNvSpPr txBox="1"/>
          <p:nvPr/>
        </p:nvSpPr>
        <p:spPr>
          <a:xfrm>
            <a:off x="656468" y="7448782"/>
            <a:ext cx="25279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200" spc="-5" dirty="0">
                <a:solidFill>
                  <a:srgbClr val="FFFFFF"/>
                </a:solidFill>
                <a:latin typeface="Calibri"/>
                <a:cs typeface="Calibri"/>
              </a:rPr>
              <a:t>In-depth knowledge about Jenkins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EC29960-7571-41F5-8627-B162E62E9328}"/>
              </a:ext>
            </a:extLst>
          </p:cNvPr>
          <p:cNvSpPr txBox="1"/>
          <p:nvPr/>
        </p:nvSpPr>
        <p:spPr>
          <a:xfrm>
            <a:off x="559345" y="659949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Invaluable DevOps skills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6" name="object 24">
            <a:extLst>
              <a:ext uri="{FF2B5EF4-FFF2-40B4-BE49-F238E27FC236}">
                <a16:creationId xmlns:a16="http://schemas.microsoft.com/office/drawing/2014/main" id="{9334B34A-2B5B-4359-83D8-489F015E134E}"/>
              </a:ext>
            </a:extLst>
          </p:cNvPr>
          <p:cNvSpPr/>
          <p:nvPr/>
        </p:nvSpPr>
        <p:spPr>
          <a:xfrm>
            <a:off x="332651" y="8353611"/>
            <a:ext cx="3949700" cy="378460"/>
          </a:xfrm>
          <a:custGeom>
            <a:avLst/>
            <a:gdLst/>
            <a:ahLst/>
            <a:cxnLst/>
            <a:rect l="l" t="t" r="r" b="b"/>
            <a:pathLst>
              <a:path w="3949700" h="378460">
                <a:moveTo>
                  <a:pt x="0" y="378002"/>
                </a:moveTo>
                <a:lnTo>
                  <a:pt x="3949700" y="378002"/>
                </a:lnTo>
                <a:lnTo>
                  <a:pt x="3949700" y="0"/>
                </a:lnTo>
                <a:lnTo>
                  <a:pt x="0" y="0"/>
                </a:lnTo>
                <a:lnTo>
                  <a:pt x="0" y="378002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25">
            <a:extLst>
              <a:ext uri="{FF2B5EF4-FFF2-40B4-BE49-F238E27FC236}">
                <a16:creationId xmlns:a16="http://schemas.microsoft.com/office/drawing/2014/main" id="{75A12221-B437-4954-BE4E-73CF404C0511}"/>
              </a:ext>
            </a:extLst>
          </p:cNvPr>
          <p:cNvSpPr/>
          <p:nvPr/>
        </p:nvSpPr>
        <p:spPr>
          <a:xfrm>
            <a:off x="538041" y="8115732"/>
            <a:ext cx="3264262" cy="443230"/>
          </a:xfrm>
          <a:custGeom>
            <a:avLst/>
            <a:gdLst/>
            <a:ahLst/>
            <a:cxnLst/>
            <a:rect l="l" t="t" r="r" b="b"/>
            <a:pathLst>
              <a:path w="2764790" h="443229">
                <a:moveTo>
                  <a:pt x="2691003" y="0"/>
                </a:moveTo>
                <a:lnTo>
                  <a:pt x="73799" y="0"/>
                </a:lnTo>
                <a:lnTo>
                  <a:pt x="45075" y="5814"/>
                </a:lnTo>
                <a:lnTo>
                  <a:pt x="21616" y="21653"/>
                </a:lnTo>
                <a:lnTo>
                  <a:pt x="5800" y="45112"/>
                </a:lnTo>
                <a:lnTo>
                  <a:pt x="0" y="73787"/>
                </a:lnTo>
                <a:lnTo>
                  <a:pt x="0" y="369062"/>
                </a:lnTo>
                <a:lnTo>
                  <a:pt x="5800" y="397789"/>
                </a:lnTo>
                <a:lnTo>
                  <a:pt x="21616" y="421243"/>
                </a:lnTo>
                <a:lnTo>
                  <a:pt x="45075" y="437052"/>
                </a:lnTo>
                <a:lnTo>
                  <a:pt x="73799" y="442849"/>
                </a:lnTo>
                <a:lnTo>
                  <a:pt x="2691003" y="442849"/>
                </a:lnTo>
                <a:lnTo>
                  <a:pt x="2719730" y="437052"/>
                </a:lnTo>
                <a:lnTo>
                  <a:pt x="2743184" y="421243"/>
                </a:lnTo>
                <a:lnTo>
                  <a:pt x="2758993" y="397789"/>
                </a:lnTo>
                <a:lnTo>
                  <a:pt x="2764790" y="369062"/>
                </a:lnTo>
                <a:lnTo>
                  <a:pt x="2764790" y="73787"/>
                </a:lnTo>
                <a:lnTo>
                  <a:pt x="2758993" y="45112"/>
                </a:lnTo>
                <a:lnTo>
                  <a:pt x="2743184" y="21653"/>
                </a:lnTo>
                <a:lnTo>
                  <a:pt x="2719730" y="5814"/>
                </a:lnTo>
                <a:lnTo>
                  <a:pt x="2691003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ADE9704-FD40-4E3B-98D2-91DE68DD8748}"/>
              </a:ext>
            </a:extLst>
          </p:cNvPr>
          <p:cNvSpPr txBox="1"/>
          <p:nvPr/>
        </p:nvSpPr>
        <p:spPr>
          <a:xfrm>
            <a:off x="568870" y="8198847"/>
            <a:ext cx="1979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And many more..</a:t>
            </a:r>
          </a:p>
        </p:txBody>
      </p:sp>
      <p:sp>
        <p:nvSpPr>
          <p:cNvPr id="50" name="object 33">
            <a:extLst>
              <a:ext uri="{FF2B5EF4-FFF2-40B4-BE49-F238E27FC236}">
                <a16:creationId xmlns:a16="http://schemas.microsoft.com/office/drawing/2014/main" id="{D64FBB81-2405-447F-9056-56C76580AA3D}"/>
              </a:ext>
            </a:extLst>
          </p:cNvPr>
          <p:cNvSpPr txBox="1"/>
          <p:nvPr/>
        </p:nvSpPr>
        <p:spPr>
          <a:xfrm>
            <a:off x="4416425" y="6522963"/>
            <a:ext cx="2258060" cy="293029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63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65"/>
              </a:spcBef>
            </a:pPr>
            <a:r>
              <a:rPr lang="en-US" sz="1600" b="1" spc="-10" dirty="0">
                <a:solidFill>
                  <a:srgbClr val="FFFFFF"/>
                </a:solidFill>
                <a:latin typeface="Calibri"/>
                <a:cs typeface="Calibri"/>
              </a:rPr>
              <a:t>Requirements</a:t>
            </a:r>
          </a:p>
        </p:txBody>
      </p:sp>
      <p:sp>
        <p:nvSpPr>
          <p:cNvPr id="51" name="object 32">
            <a:extLst>
              <a:ext uri="{FF2B5EF4-FFF2-40B4-BE49-F238E27FC236}">
                <a16:creationId xmlns:a16="http://schemas.microsoft.com/office/drawing/2014/main" id="{2E1CBC25-0C55-4DEA-859B-D53B2DE7599D}"/>
              </a:ext>
            </a:extLst>
          </p:cNvPr>
          <p:cNvSpPr txBox="1"/>
          <p:nvPr/>
        </p:nvSpPr>
        <p:spPr>
          <a:xfrm>
            <a:off x="4413250" y="6903481"/>
            <a:ext cx="2232660" cy="1699824"/>
          </a:xfrm>
          <a:prstGeom prst="rect">
            <a:avLst/>
          </a:prstGeom>
          <a:ln w="25400">
            <a:solidFill>
              <a:srgbClr val="92D05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64160" indent="-172085">
              <a:lnSpc>
                <a:spcPct val="100000"/>
              </a:lnSpc>
              <a:spcBef>
                <a:spcPts val="295"/>
              </a:spcBef>
              <a:buFont typeface="Wingdings"/>
              <a:buChar char=""/>
              <a:tabLst>
                <a:tab pos="264795" algn="l"/>
              </a:tabLst>
            </a:pPr>
            <a:r>
              <a:rPr lang="en-US" sz="1200" dirty="0">
                <a:solidFill>
                  <a:srgbClr val="38188F"/>
                </a:solidFill>
                <a:latin typeface="Calibri"/>
                <a:cs typeface="Calibri"/>
              </a:rPr>
              <a:t>Basic knowledge of software development process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lang="en-US" sz="1200" dirty="0">
                <a:solidFill>
                  <a:srgbClr val="38188F"/>
                </a:solidFill>
                <a:latin typeface="Calibri"/>
                <a:cs typeface="Calibri"/>
              </a:rPr>
              <a:t>A computer running windows, OSX or Linux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lang="en-US" sz="1200" spc="-10" dirty="0">
                <a:solidFill>
                  <a:srgbClr val="38188F"/>
                </a:solidFill>
                <a:latin typeface="Calibri"/>
                <a:cs typeface="Calibri"/>
              </a:rPr>
              <a:t>Knowledge of Git, Maven, Linux is preferred but NOT required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lang="en-US" sz="1200" spc="-10" dirty="0">
                <a:solidFill>
                  <a:srgbClr val="38188F"/>
                </a:solidFill>
                <a:latin typeface="Calibri"/>
                <a:cs typeface="Calibri"/>
              </a:rPr>
              <a:t>Prior experience with Jenkins is NOT required</a:t>
            </a:r>
            <a:endParaRPr sz="1200" dirty="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lang="en-US" sz="1200" spc="-5" dirty="0">
                <a:solidFill>
                  <a:srgbClr val="38188F"/>
                </a:solidFill>
                <a:latin typeface="Calibri"/>
                <a:cs typeface="Calibri"/>
              </a:rPr>
              <a:t>Desire to learn something new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2" name="object 30">
            <a:extLst>
              <a:ext uri="{FF2B5EF4-FFF2-40B4-BE49-F238E27FC236}">
                <a16:creationId xmlns:a16="http://schemas.microsoft.com/office/drawing/2014/main" id="{6F9D1536-F4D9-4ACF-BDAA-AC9A50D8398D}"/>
              </a:ext>
            </a:extLst>
          </p:cNvPr>
          <p:cNvSpPr txBox="1"/>
          <p:nvPr/>
        </p:nvSpPr>
        <p:spPr>
          <a:xfrm>
            <a:off x="4406900" y="1947984"/>
            <a:ext cx="2226310" cy="415290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45720" rIns="0" bIns="0" rtlCol="0">
            <a:spAutoFit/>
          </a:bodyPr>
          <a:lstStyle/>
          <a:p>
            <a:pPr marL="419100">
              <a:lnSpc>
                <a:spcPct val="100000"/>
              </a:lnSpc>
              <a:spcBef>
                <a:spcPts val="360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Audience</a:t>
            </a:r>
            <a:r>
              <a:rPr sz="16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Profile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8" y="881214"/>
            <a:ext cx="4391660" cy="819455"/>
          </a:xfrm>
          <a:prstGeom prst="rect">
            <a:avLst/>
          </a:prstGeom>
          <a:solidFill>
            <a:srgbClr val="2D358F"/>
          </a:solidFill>
        </p:spPr>
        <p:txBody>
          <a:bodyPr vert="horz" wrap="square" lIns="0" tIns="232410" rIns="0" bIns="0" rtlCol="0">
            <a:spAutoFit/>
          </a:bodyPr>
          <a:lstStyle/>
          <a:p>
            <a:pPr marL="257810">
              <a:spcBef>
                <a:spcPts val="1830"/>
              </a:spcBef>
            </a:pPr>
            <a:r>
              <a:rPr lang="en-US" sz="3800" spc="-5" dirty="0"/>
              <a:t>D</a:t>
            </a:r>
            <a:r>
              <a:rPr lang="en-US" spc="-5" dirty="0"/>
              <a:t>evOps Deep Dive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92676" y="881214"/>
            <a:ext cx="2463800" cy="875030"/>
          </a:xfrm>
          <a:prstGeom prst="rect">
            <a:avLst/>
          </a:prstGeom>
          <a:solidFill>
            <a:srgbClr val="86C237"/>
          </a:solidFill>
        </p:spPr>
        <p:txBody>
          <a:bodyPr vert="horz" wrap="square" lIns="0" tIns="51435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405"/>
              </a:spcBef>
            </a:pPr>
            <a:r>
              <a:rPr sz="1100" b="1" spc="-5" dirty="0">
                <a:solidFill>
                  <a:srgbClr val="044EA8"/>
                </a:solidFill>
                <a:latin typeface="Calibri"/>
                <a:cs typeface="Calibri"/>
              </a:rPr>
              <a:t>Available </a:t>
            </a:r>
            <a:r>
              <a:rPr sz="1100" b="1" dirty="0">
                <a:solidFill>
                  <a:srgbClr val="044EA8"/>
                </a:solidFill>
                <a:latin typeface="Calibri"/>
                <a:cs typeface="Calibri"/>
              </a:rPr>
              <a:t>Delivery </a:t>
            </a:r>
            <a:r>
              <a:rPr sz="1100" b="1" spc="-5" dirty="0">
                <a:solidFill>
                  <a:srgbClr val="044EA8"/>
                </a:solidFill>
                <a:latin typeface="Calibri"/>
                <a:cs typeface="Calibri"/>
              </a:rPr>
              <a:t>Methods</a:t>
            </a:r>
            <a:r>
              <a:rPr sz="1100" b="1" spc="-55" dirty="0">
                <a:solidFill>
                  <a:srgbClr val="044EA8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044EA8"/>
                </a:solidFill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  <a:spcBef>
                <a:spcPts val="265"/>
              </a:spcBef>
            </a:pPr>
            <a:r>
              <a:rPr sz="1100" dirty="0">
                <a:solidFill>
                  <a:srgbClr val="044EA8"/>
                </a:solidFill>
                <a:latin typeface="Calibri"/>
                <a:cs typeface="Calibri"/>
              </a:rPr>
              <a:t>|</a:t>
            </a:r>
            <a:r>
              <a:rPr sz="1100" spc="240" dirty="0">
                <a:solidFill>
                  <a:srgbClr val="044EA8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E-Learning</a:t>
            </a:r>
            <a:endParaRPr sz="110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</a:pPr>
            <a:r>
              <a:rPr sz="1100" dirty="0">
                <a:solidFill>
                  <a:srgbClr val="044EA8"/>
                </a:solidFill>
                <a:latin typeface="Calibri"/>
                <a:cs typeface="Calibri"/>
              </a:rPr>
              <a:t>|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Instructor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Led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Virtual</a:t>
            </a:r>
            <a:r>
              <a:rPr sz="11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Class</a:t>
            </a:r>
            <a:endParaRPr sz="1100">
              <a:latin typeface="Calibri"/>
              <a:cs typeface="Calibri"/>
            </a:endParaRPr>
          </a:p>
          <a:p>
            <a:pPr marL="120014">
              <a:lnSpc>
                <a:spcPct val="100000"/>
              </a:lnSpc>
            </a:pPr>
            <a:r>
              <a:rPr sz="1100" dirty="0">
                <a:solidFill>
                  <a:srgbClr val="044EA8"/>
                </a:solidFill>
                <a:latin typeface="Calibri"/>
                <a:cs typeface="Calibri"/>
              </a:rPr>
              <a:t>|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Instructor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Led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Face </a:t>
            </a:r>
            <a:r>
              <a:rPr sz="110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Face</a:t>
            </a:r>
            <a:r>
              <a:rPr sz="11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alibri"/>
                <a:cs typeface="Calibri"/>
              </a:rPr>
              <a:t>Class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114" y="1996185"/>
            <a:ext cx="4364990" cy="360045"/>
          </a:xfrm>
          <a:custGeom>
            <a:avLst/>
            <a:gdLst/>
            <a:ahLst/>
            <a:cxnLst/>
            <a:rect l="l" t="t" r="r" b="b"/>
            <a:pathLst>
              <a:path w="4364990" h="360044">
                <a:moveTo>
                  <a:pt x="0" y="360045"/>
                </a:moveTo>
                <a:lnTo>
                  <a:pt x="4364609" y="360045"/>
                </a:lnTo>
                <a:lnTo>
                  <a:pt x="436460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56079" y="1971548"/>
            <a:ext cx="12776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5" dirty="0">
                <a:solidFill>
                  <a:srgbClr val="FFFFFF"/>
                </a:solidFill>
                <a:latin typeface="Calibri"/>
                <a:cs typeface="Calibri"/>
              </a:rPr>
              <a:t>Course</a:t>
            </a:r>
            <a:r>
              <a:rPr sz="1600" b="1" spc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Outline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09719" y="2356230"/>
            <a:ext cx="2016760" cy="2238433"/>
          </a:xfrm>
          <a:prstGeom prst="rect">
            <a:avLst/>
          </a:prstGeom>
          <a:ln w="25400">
            <a:solidFill>
              <a:srgbClr val="92D05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64160" marR="81915" indent="-172085" algn="just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lang="en-US" sz="1100" spc="-5" dirty="0">
                <a:solidFill>
                  <a:srgbClr val="38188F"/>
                </a:solidFill>
                <a:latin typeface="Calibri"/>
                <a:cs typeface="Calibri"/>
              </a:rPr>
              <a:t>Great Demand in IT industry</a:t>
            </a:r>
          </a:p>
          <a:p>
            <a:pPr marL="264160" marR="81915" indent="-172085" algn="just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lang="en-US" sz="1100" spc="-5" dirty="0">
                <a:solidFill>
                  <a:srgbClr val="38188F"/>
                </a:solidFill>
                <a:latin typeface="Calibri"/>
                <a:cs typeface="Calibri"/>
              </a:rPr>
              <a:t>Companies are looking for developers who can develop and deploy the applications.</a:t>
            </a:r>
          </a:p>
          <a:p>
            <a:pPr marL="264160" marR="81915" indent="-172085" algn="just">
              <a:lnSpc>
                <a:spcPct val="100000"/>
              </a:lnSpc>
              <a:buFont typeface="Wingdings"/>
              <a:buChar char=""/>
              <a:tabLst>
                <a:tab pos="264795" algn="l"/>
              </a:tabLst>
            </a:pPr>
            <a:r>
              <a:rPr sz="1100" spc="-5" dirty="0">
                <a:solidFill>
                  <a:srgbClr val="38188F"/>
                </a:solidFill>
                <a:latin typeface="Calibri"/>
                <a:cs typeface="Calibri"/>
              </a:rPr>
              <a:t>Evolving Profession </a:t>
            </a:r>
            <a:r>
              <a:rPr sz="1100" dirty="0">
                <a:solidFill>
                  <a:srgbClr val="38188F"/>
                </a:solidFill>
                <a:latin typeface="Calibri"/>
                <a:cs typeface="Calibri"/>
              </a:rPr>
              <a:t>– </a:t>
            </a:r>
            <a:r>
              <a:rPr sz="1100" spc="-10" dirty="0">
                <a:solidFill>
                  <a:srgbClr val="38188F"/>
                </a:solidFill>
                <a:latin typeface="Calibri"/>
                <a:cs typeface="Calibri"/>
              </a:rPr>
              <a:t>Job  </a:t>
            </a:r>
            <a:r>
              <a:rPr sz="1100" dirty="0">
                <a:solidFill>
                  <a:srgbClr val="38188F"/>
                </a:solidFill>
                <a:latin typeface="Calibri"/>
                <a:cs typeface="Calibri"/>
              </a:rPr>
              <a:t>growth </a:t>
            </a:r>
            <a:r>
              <a:rPr sz="1100" spc="-5" dirty="0">
                <a:solidFill>
                  <a:srgbClr val="38188F"/>
                </a:solidFill>
                <a:latin typeface="Calibri"/>
                <a:cs typeface="Calibri"/>
              </a:rPr>
              <a:t>is</a:t>
            </a:r>
            <a:r>
              <a:rPr sz="1100" spc="-45" dirty="0">
                <a:solidFill>
                  <a:srgbClr val="38188F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8188F"/>
                </a:solidFill>
                <a:latin typeface="Calibri"/>
                <a:cs typeface="Calibri"/>
              </a:rPr>
              <a:t>huge</a:t>
            </a:r>
            <a:endParaRPr sz="1100" dirty="0">
              <a:latin typeface="Calibri"/>
              <a:cs typeface="Calibri"/>
            </a:endParaRPr>
          </a:p>
          <a:p>
            <a:pPr marL="264160" marR="81915" indent="-172085" algn="just">
              <a:buFont typeface="Wingdings"/>
              <a:buChar char=""/>
              <a:tabLst>
                <a:tab pos="264795" algn="l"/>
              </a:tabLst>
            </a:pPr>
            <a:r>
              <a:rPr lang="en-US" sz="1100" spc="-5" dirty="0">
                <a:solidFill>
                  <a:srgbClr val="38188F"/>
                </a:solidFill>
                <a:latin typeface="Calibri"/>
                <a:cs typeface="Calibri"/>
              </a:rPr>
              <a:t>Average salary is about $140,000 per year in Silicon Valley area which is 20% higher than the salary of a software engineer</a:t>
            </a:r>
          </a:p>
          <a:p>
            <a:pPr marL="264160" marR="81915" indent="-172085" algn="just">
              <a:buFont typeface="Wingdings"/>
              <a:buChar char=""/>
              <a:tabLst>
                <a:tab pos="264795" algn="l"/>
              </a:tabLst>
            </a:pPr>
            <a:r>
              <a:rPr lang="en-US" sz="1100" spc="-5" dirty="0">
                <a:solidFill>
                  <a:srgbClr val="38188F"/>
                </a:solidFill>
                <a:latin typeface="Calibri"/>
                <a:cs typeface="Calibri"/>
              </a:rPr>
              <a:t>It makes you ahead in the competitive job market!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03496" y="1987965"/>
            <a:ext cx="2042160" cy="290464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74295" rIns="0" bIns="0" rtlCol="0">
            <a:spAutoFit/>
          </a:bodyPr>
          <a:lstStyle/>
          <a:p>
            <a:pPr marL="535305">
              <a:lnSpc>
                <a:spcPct val="100000"/>
              </a:lnSpc>
              <a:spcBef>
                <a:spcPts val="585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8600" y="2723388"/>
            <a:ext cx="1981200" cy="1739264"/>
          </a:xfrm>
          <a:custGeom>
            <a:avLst/>
            <a:gdLst/>
            <a:ahLst/>
            <a:cxnLst/>
            <a:rect l="l" t="t" r="r" b="b"/>
            <a:pathLst>
              <a:path w="1981200" h="1739264">
                <a:moveTo>
                  <a:pt x="0" y="1739137"/>
                </a:moveTo>
                <a:lnTo>
                  <a:pt x="1981200" y="1739137"/>
                </a:lnTo>
                <a:lnTo>
                  <a:pt x="1981200" y="0"/>
                </a:lnTo>
                <a:lnTo>
                  <a:pt x="0" y="0"/>
                </a:lnTo>
                <a:lnTo>
                  <a:pt x="0" y="1739137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9823" y="2865780"/>
            <a:ext cx="1826387" cy="1511311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Course Overview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Continuous Integration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Introduction to Jenkins and the History of Jenkins</a:t>
            </a:r>
          </a:p>
          <a:p>
            <a:pPr marL="70485" indent="-5778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latin typeface="Calibri"/>
                <a:cs typeface="Calibri"/>
              </a:rPr>
              <a:t>Install JAVA and Jenkins</a:t>
            </a:r>
          </a:p>
          <a:p>
            <a:pPr marL="70485" indent="-57785">
              <a:lnSpc>
                <a:spcPct val="100000"/>
              </a:lnSpc>
              <a:spcBef>
                <a:spcPts val="5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Jenkins Architecture and Terms of Jenkins</a:t>
            </a:r>
          </a:p>
          <a:p>
            <a:pPr marL="70485" indent="-57785">
              <a:lnSpc>
                <a:spcPct val="100000"/>
              </a:lnSpc>
              <a:spcBef>
                <a:spcPts val="5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10" dirty="0">
                <a:solidFill>
                  <a:srgbClr val="38188F"/>
                </a:solidFill>
                <a:cs typeface="Calibri"/>
              </a:rPr>
              <a:t>Overview of Jenkins UI</a:t>
            </a:r>
          </a:p>
          <a:p>
            <a:pPr marL="70485" indent="-57785">
              <a:lnSpc>
                <a:spcPct val="100000"/>
              </a:lnSpc>
              <a:spcBef>
                <a:spcPts val="5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10" dirty="0">
                <a:solidFill>
                  <a:srgbClr val="38188F"/>
                </a:solidFill>
                <a:cs typeface="Calibri"/>
              </a:rPr>
              <a:t>Create Our First Jenkins Job</a:t>
            </a:r>
          </a:p>
        </p:txBody>
      </p:sp>
      <p:sp>
        <p:nvSpPr>
          <p:cNvPr id="10" name="object 10"/>
          <p:cNvSpPr/>
          <p:nvPr/>
        </p:nvSpPr>
        <p:spPr>
          <a:xfrm>
            <a:off x="301980" y="2491994"/>
            <a:ext cx="1387475" cy="372745"/>
          </a:xfrm>
          <a:custGeom>
            <a:avLst/>
            <a:gdLst/>
            <a:ahLst/>
            <a:cxnLst/>
            <a:rect l="l" t="t" r="r" b="b"/>
            <a:pathLst>
              <a:path w="1387475" h="372744">
                <a:moveTo>
                  <a:pt x="1324762" y="0"/>
                </a:moveTo>
                <a:lnTo>
                  <a:pt x="62090" y="0"/>
                </a:lnTo>
                <a:lnTo>
                  <a:pt x="37922" y="4881"/>
                </a:lnTo>
                <a:lnTo>
                  <a:pt x="18186" y="18192"/>
                </a:lnTo>
                <a:lnTo>
                  <a:pt x="4879" y="37933"/>
                </a:lnTo>
                <a:lnTo>
                  <a:pt x="0" y="62102"/>
                </a:lnTo>
                <a:lnTo>
                  <a:pt x="0" y="310514"/>
                </a:lnTo>
                <a:lnTo>
                  <a:pt x="4879" y="334664"/>
                </a:lnTo>
                <a:lnTo>
                  <a:pt x="18186" y="354361"/>
                </a:lnTo>
                <a:lnTo>
                  <a:pt x="37922" y="367629"/>
                </a:lnTo>
                <a:lnTo>
                  <a:pt x="62090" y="372490"/>
                </a:lnTo>
                <a:lnTo>
                  <a:pt x="1324762" y="372490"/>
                </a:lnTo>
                <a:lnTo>
                  <a:pt x="1348932" y="367629"/>
                </a:lnTo>
                <a:lnTo>
                  <a:pt x="1368672" y="354361"/>
                </a:lnTo>
                <a:lnTo>
                  <a:pt x="1381983" y="334664"/>
                </a:lnTo>
                <a:lnTo>
                  <a:pt x="1386865" y="310514"/>
                </a:lnTo>
                <a:lnTo>
                  <a:pt x="1386865" y="62102"/>
                </a:lnTo>
                <a:lnTo>
                  <a:pt x="1381983" y="37933"/>
                </a:lnTo>
                <a:lnTo>
                  <a:pt x="1368672" y="18192"/>
                </a:lnTo>
                <a:lnTo>
                  <a:pt x="1348932" y="4881"/>
                </a:lnTo>
                <a:lnTo>
                  <a:pt x="1324762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301980" y="2491994"/>
            <a:ext cx="1387475" cy="372745"/>
          </a:xfrm>
          <a:custGeom>
            <a:avLst/>
            <a:gdLst/>
            <a:ahLst/>
            <a:cxnLst/>
            <a:rect l="l" t="t" r="r" b="b"/>
            <a:pathLst>
              <a:path w="1387475" h="372744">
                <a:moveTo>
                  <a:pt x="0" y="62102"/>
                </a:moveTo>
                <a:lnTo>
                  <a:pt x="4879" y="37933"/>
                </a:lnTo>
                <a:lnTo>
                  <a:pt x="18186" y="18192"/>
                </a:lnTo>
                <a:lnTo>
                  <a:pt x="37922" y="4881"/>
                </a:lnTo>
                <a:lnTo>
                  <a:pt x="62090" y="0"/>
                </a:lnTo>
                <a:lnTo>
                  <a:pt x="1324762" y="0"/>
                </a:lnTo>
                <a:lnTo>
                  <a:pt x="1348932" y="4881"/>
                </a:lnTo>
                <a:lnTo>
                  <a:pt x="1368672" y="18192"/>
                </a:lnTo>
                <a:lnTo>
                  <a:pt x="1381983" y="37933"/>
                </a:lnTo>
                <a:lnTo>
                  <a:pt x="1386865" y="62102"/>
                </a:lnTo>
                <a:lnTo>
                  <a:pt x="1386865" y="310514"/>
                </a:lnTo>
                <a:lnTo>
                  <a:pt x="1381983" y="334664"/>
                </a:lnTo>
                <a:lnTo>
                  <a:pt x="1368672" y="354361"/>
                </a:lnTo>
                <a:lnTo>
                  <a:pt x="1348932" y="367629"/>
                </a:lnTo>
                <a:lnTo>
                  <a:pt x="1324762" y="372490"/>
                </a:lnTo>
                <a:lnTo>
                  <a:pt x="62090" y="372490"/>
                </a:lnTo>
                <a:lnTo>
                  <a:pt x="37922" y="367629"/>
                </a:lnTo>
                <a:lnTo>
                  <a:pt x="18186" y="354361"/>
                </a:lnTo>
                <a:lnTo>
                  <a:pt x="4879" y="334664"/>
                </a:lnTo>
                <a:lnTo>
                  <a:pt x="0" y="310514"/>
                </a:lnTo>
                <a:lnTo>
                  <a:pt x="0" y="6210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47712" y="2584123"/>
            <a:ext cx="1296009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b="1" spc="-10" dirty="0">
                <a:solidFill>
                  <a:srgbClr val="FFFFFF"/>
                </a:solidFill>
                <a:latin typeface="Calibri"/>
                <a:cs typeface="Calibri"/>
              </a:rPr>
              <a:t>Introduction to DevOps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8600" y="4817617"/>
            <a:ext cx="1981200" cy="3640583"/>
          </a:xfrm>
          <a:custGeom>
            <a:avLst/>
            <a:gdLst/>
            <a:ahLst/>
            <a:cxnLst/>
            <a:rect l="l" t="t" r="r" b="b"/>
            <a:pathLst>
              <a:path w="1981200" h="2044700">
                <a:moveTo>
                  <a:pt x="0" y="2044445"/>
                </a:moveTo>
                <a:lnTo>
                  <a:pt x="1981200" y="2044445"/>
                </a:lnTo>
                <a:lnTo>
                  <a:pt x="1981200" y="0"/>
                </a:lnTo>
                <a:lnTo>
                  <a:pt x="0" y="0"/>
                </a:lnTo>
                <a:lnTo>
                  <a:pt x="0" y="2044445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1980" y="4567428"/>
            <a:ext cx="1387475" cy="374015"/>
          </a:xfrm>
          <a:custGeom>
            <a:avLst/>
            <a:gdLst/>
            <a:ahLst/>
            <a:cxnLst/>
            <a:rect l="l" t="t" r="r" b="b"/>
            <a:pathLst>
              <a:path w="1387475" h="374014">
                <a:moveTo>
                  <a:pt x="1324508" y="0"/>
                </a:moveTo>
                <a:lnTo>
                  <a:pt x="62293" y="0"/>
                </a:lnTo>
                <a:lnTo>
                  <a:pt x="38045" y="4883"/>
                </a:lnTo>
                <a:lnTo>
                  <a:pt x="18245" y="18208"/>
                </a:lnTo>
                <a:lnTo>
                  <a:pt x="4895" y="37986"/>
                </a:lnTo>
                <a:lnTo>
                  <a:pt x="0" y="62230"/>
                </a:lnTo>
                <a:lnTo>
                  <a:pt x="0" y="311404"/>
                </a:lnTo>
                <a:lnTo>
                  <a:pt x="4895" y="335666"/>
                </a:lnTo>
                <a:lnTo>
                  <a:pt x="18245" y="355488"/>
                </a:lnTo>
                <a:lnTo>
                  <a:pt x="38045" y="368857"/>
                </a:lnTo>
                <a:lnTo>
                  <a:pt x="62293" y="373761"/>
                </a:lnTo>
                <a:lnTo>
                  <a:pt x="1324508" y="373761"/>
                </a:lnTo>
                <a:lnTo>
                  <a:pt x="1348771" y="368857"/>
                </a:lnTo>
                <a:lnTo>
                  <a:pt x="1368593" y="355488"/>
                </a:lnTo>
                <a:lnTo>
                  <a:pt x="1381962" y="335666"/>
                </a:lnTo>
                <a:lnTo>
                  <a:pt x="1386865" y="311404"/>
                </a:lnTo>
                <a:lnTo>
                  <a:pt x="1386865" y="62230"/>
                </a:lnTo>
                <a:lnTo>
                  <a:pt x="1381962" y="37986"/>
                </a:lnTo>
                <a:lnTo>
                  <a:pt x="1368593" y="18208"/>
                </a:lnTo>
                <a:lnTo>
                  <a:pt x="1348771" y="4883"/>
                </a:lnTo>
                <a:lnTo>
                  <a:pt x="1324508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1980" y="4567428"/>
            <a:ext cx="1387475" cy="374015"/>
          </a:xfrm>
          <a:custGeom>
            <a:avLst/>
            <a:gdLst/>
            <a:ahLst/>
            <a:cxnLst/>
            <a:rect l="l" t="t" r="r" b="b"/>
            <a:pathLst>
              <a:path w="1387475" h="374014">
                <a:moveTo>
                  <a:pt x="0" y="62230"/>
                </a:moveTo>
                <a:lnTo>
                  <a:pt x="4895" y="37986"/>
                </a:lnTo>
                <a:lnTo>
                  <a:pt x="18245" y="18208"/>
                </a:lnTo>
                <a:lnTo>
                  <a:pt x="38045" y="4883"/>
                </a:lnTo>
                <a:lnTo>
                  <a:pt x="62293" y="0"/>
                </a:lnTo>
                <a:lnTo>
                  <a:pt x="1324508" y="0"/>
                </a:lnTo>
                <a:lnTo>
                  <a:pt x="1348771" y="4883"/>
                </a:lnTo>
                <a:lnTo>
                  <a:pt x="1368593" y="18208"/>
                </a:lnTo>
                <a:lnTo>
                  <a:pt x="1381962" y="37986"/>
                </a:lnTo>
                <a:lnTo>
                  <a:pt x="1386865" y="62230"/>
                </a:lnTo>
                <a:lnTo>
                  <a:pt x="1386865" y="311404"/>
                </a:lnTo>
                <a:lnTo>
                  <a:pt x="1381962" y="335666"/>
                </a:lnTo>
                <a:lnTo>
                  <a:pt x="1368593" y="355488"/>
                </a:lnTo>
                <a:lnTo>
                  <a:pt x="1348771" y="368857"/>
                </a:lnTo>
                <a:lnTo>
                  <a:pt x="1324508" y="373761"/>
                </a:lnTo>
                <a:lnTo>
                  <a:pt x="62293" y="373761"/>
                </a:lnTo>
                <a:lnTo>
                  <a:pt x="38045" y="368857"/>
                </a:lnTo>
                <a:lnTo>
                  <a:pt x="18245" y="355488"/>
                </a:lnTo>
                <a:lnTo>
                  <a:pt x="4895" y="335666"/>
                </a:lnTo>
                <a:lnTo>
                  <a:pt x="0" y="311404"/>
                </a:lnTo>
                <a:lnTo>
                  <a:pt x="0" y="6223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0773" y="4593848"/>
            <a:ext cx="1283651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lang="en-US" sz="1000" b="1" spc="-10" dirty="0">
                <a:solidFill>
                  <a:srgbClr val="FFFFFF"/>
                </a:solidFill>
                <a:latin typeface="Calibri"/>
                <a:cs typeface="Calibri"/>
              </a:rPr>
              <a:t>ontinuous  Integration with Jenkins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1980" y="6979919"/>
            <a:ext cx="1387475" cy="393700"/>
          </a:xfrm>
          <a:custGeom>
            <a:avLst/>
            <a:gdLst/>
            <a:ahLst/>
            <a:cxnLst/>
            <a:rect l="l" t="t" r="r" b="b"/>
            <a:pathLst>
              <a:path w="1387475" h="393700">
                <a:moveTo>
                  <a:pt x="0" y="65658"/>
                </a:moveTo>
                <a:lnTo>
                  <a:pt x="5153" y="40130"/>
                </a:lnTo>
                <a:lnTo>
                  <a:pt x="19208" y="19256"/>
                </a:lnTo>
                <a:lnTo>
                  <a:pt x="40055" y="5169"/>
                </a:lnTo>
                <a:lnTo>
                  <a:pt x="65582" y="0"/>
                </a:lnTo>
                <a:lnTo>
                  <a:pt x="1321206" y="0"/>
                </a:lnTo>
                <a:lnTo>
                  <a:pt x="1346788" y="5169"/>
                </a:lnTo>
                <a:lnTo>
                  <a:pt x="1367656" y="19256"/>
                </a:lnTo>
                <a:lnTo>
                  <a:pt x="1381713" y="40130"/>
                </a:lnTo>
                <a:lnTo>
                  <a:pt x="1386865" y="65658"/>
                </a:lnTo>
                <a:lnTo>
                  <a:pt x="1386865" y="327913"/>
                </a:lnTo>
                <a:lnTo>
                  <a:pt x="1381713" y="353496"/>
                </a:lnTo>
                <a:lnTo>
                  <a:pt x="1367656" y="374364"/>
                </a:lnTo>
                <a:lnTo>
                  <a:pt x="1346788" y="388421"/>
                </a:lnTo>
                <a:lnTo>
                  <a:pt x="1321206" y="393572"/>
                </a:lnTo>
                <a:lnTo>
                  <a:pt x="65582" y="393572"/>
                </a:lnTo>
                <a:lnTo>
                  <a:pt x="40055" y="388421"/>
                </a:lnTo>
                <a:lnTo>
                  <a:pt x="19208" y="374364"/>
                </a:lnTo>
                <a:lnTo>
                  <a:pt x="5153" y="353496"/>
                </a:lnTo>
                <a:lnTo>
                  <a:pt x="0" y="327913"/>
                </a:lnTo>
                <a:lnTo>
                  <a:pt x="0" y="6565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60984" y="7073848"/>
            <a:ext cx="6064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FFFFFF"/>
                </a:solidFill>
                <a:latin typeface="Calibri"/>
                <a:cs typeface="Calibri"/>
              </a:rPr>
              <a:t>CHAPTER</a:t>
            </a:r>
            <a:r>
              <a:rPr sz="1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0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28600" y="2470785"/>
            <a:ext cx="1981200" cy="6673215"/>
          </a:xfrm>
          <a:custGeom>
            <a:avLst/>
            <a:gdLst/>
            <a:ahLst/>
            <a:cxnLst/>
            <a:rect l="l" t="t" r="r" b="b"/>
            <a:pathLst>
              <a:path w="1981200" h="6673215">
                <a:moveTo>
                  <a:pt x="0" y="6673215"/>
                </a:moveTo>
                <a:lnTo>
                  <a:pt x="1981200" y="6673215"/>
                </a:lnTo>
                <a:lnTo>
                  <a:pt x="1981200" y="0"/>
                </a:lnTo>
                <a:lnTo>
                  <a:pt x="0" y="0"/>
                </a:lnTo>
                <a:lnTo>
                  <a:pt x="0" y="667321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33625" y="2706116"/>
            <a:ext cx="2138680" cy="2701290"/>
          </a:xfrm>
          <a:custGeom>
            <a:avLst/>
            <a:gdLst/>
            <a:ahLst/>
            <a:cxnLst/>
            <a:rect l="l" t="t" r="r" b="b"/>
            <a:pathLst>
              <a:path w="2138679" h="2701290">
                <a:moveTo>
                  <a:pt x="0" y="2700781"/>
                </a:moveTo>
                <a:lnTo>
                  <a:pt x="2138299" y="2700781"/>
                </a:lnTo>
                <a:lnTo>
                  <a:pt x="2138299" y="0"/>
                </a:lnTo>
                <a:lnTo>
                  <a:pt x="0" y="0"/>
                </a:lnTo>
                <a:lnTo>
                  <a:pt x="0" y="2700781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446654" y="2481072"/>
            <a:ext cx="1628775" cy="361315"/>
          </a:xfrm>
          <a:custGeom>
            <a:avLst/>
            <a:gdLst/>
            <a:ahLst/>
            <a:cxnLst/>
            <a:rect l="l" t="t" r="r" b="b"/>
            <a:pathLst>
              <a:path w="1628775" h="361314">
                <a:moveTo>
                  <a:pt x="1568195" y="0"/>
                </a:moveTo>
                <a:lnTo>
                  <a:pt x="60197" y="0"/>
                </a:lnTo>
                <a:lnTo>
                  <a:pt x="36808" y="4726"/>
                </a:lnTo>
                <a:lnTo>
                  <a:pt x="17668" y="17621"/>
                </a:lnTo>
                <a:lnTo>
                  <a:pt x="4744" y="36754"/>
                </a:lnTo>
                <a:lnTo>
                  <a:pt x="0" y="60198"/>
                </a:lnTo>
                <a:lnTo>
                  <a:pt x="0" y="300862"/>
                </a:lnTo>
                <a:lnTo>
                  <a:pt x="4744" y="324306"/>
                </a:lnTo>
                <a:lnTo>
                  <a:pt x="17668" y="343439"/>
                </a:lnTo>
                <a:lnTo>
                  <a:pt x="36808" y="356334"/>
                </a:lnTo>
                <a:lnTo>
                  <a:pt x="60197" y="361060"/>
                </a:lnTo>
                <a:lnTo>
                  <a:pt x="1568195" y="361060"/>
                </a:lnTo>
                <a:lnTo>
                  <a:pt x="1591639" y="356334"/>
                </a:lnTo>
                <a:lnTo>
                  <a:pt x="1610772" y="343439"/>
                </a:lnTo>
                <a:lnTo>
                  <a:pt x="1623667" y="324306"/>
                </a:lnTo>
                <a:lnTo>
                  <a:pt x="1628394" y="300862"/>
                </a:lnTo>
                <a:lnTo>
                  <a:pt x="1628394" y="60198"/>
                </a:lnTo>
                <a:lnTo>
                  <a:pt x="1623667" y="36754"/>
                </a:lnTo>
                <a:lnTo>
                  <a:pt x="1610772" y="17621"/>
                </a:lnTo>
                <a:lnTo>
                  <a:pt x="1591639" y="4726"/>
                </a:lnTo>
                <a:lnTo>
                  <a:pt x="1568195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46654" y="2481072"/>
            <a:ext cx="1628775" cy="361315"/>
          </a:xfrm>
          <a:custGeom>
            <a:avLst/>
            <a:gdLst/>
            <a:ahLst/>
            <a:cxnLst/>
            <a:rect l="l" t="t" r="r" b="b"/>
            <a:pathLst>
              <a:path w="1628775" h="361314">
                <a:moveTo>
                  <a:pt x="0" y="60198"/>
                </a:moveTo>
                <a:lnTo>
                  <a:pt x="4744" y="36754"/>
                </a:lnTo>
                <a:lnTo>
                  <a:pt x="17668" y="17621"/>
                </a:lnTo>
                <a:lnTo>
                  <a:pt x="36808" y="4726"/>
                </a:lnTo>
                <a:lnTo>
                  <a:pt x="60197" y="0"/>
                </a:lnTo>
                <a:lnTo>
                  <a:pt x="1568195" y="0"/>
                </a:lnTo>
                <a:lnTo>
                  <a:pt x="1591639" y="4726"/>
                </a:lnTo>
                <a:lnTo>
                  <a:pt x="1610772" y="17621"/>
                </a:lnTo>
                <a:lnTo>
                  <a:pt x="1623667" y="36754"/>
                </a:lnTo>
                <a:lnTo>
                  <a:pt x="1628394" y="60198"/>
                </a:lnTo>
                <a:lnTo>
                  <a:pt x="1628394" y="300862"/>
                </a:lnTo>
                <a:lnTo>
                  <a:pt x="1623667" y="324306"/>
                </a:lnTo>
                <a:lnTo>
                  <a:pt x="1610772" y="343439"/>
                </a:lnTo>
                <a:lnTo>
                  <a:pt x="1591639" y="356334"/>
                </a:lnTo>
                <a:lnTo>
                  <a:pt x="1568195" y="361060"/>
                </a:lnTo>
                <a:lnTo>
                  <a:pt x="60197" y="361060"/>
                </a:lnTo>
                <a:lnTo>
                  <a:pt x="36808" y="356334"/>
                </a:lnTo>
                <a:lnTo>
                  <a:pt x="17668" y="343439"/>
                </a:lnTo>
                <a:lnTo>
                  <a:pt x="4744" y="324306"/>
                </a:lnTo>
                <a:lnTo>
                  <a:pt x="0" y="300862"/>
                </a:lnTo>
                <a:lnTo>
                  <a:pt x="0" y="60198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2349119" y="5385578"/>
            <a:ext cx="2138680" cy="1722384"/>
          </a:xfrm>
          <a:custGeom>
            <a:avLst/>
            <a:gdLst/>
            <a:ahLst/>
            <a:cxnLst/>
            <a:rect l="l" t="t" r="r" b="b"/>
            <a:pathLst>
              <a:path w="2138679" h="3660140">
                <a:moveTo>
                  <a:pt x="0" y="3660140"/>
                </a:moveTo>
                <a:lnTo>
                  <a:pt x="2138299" y="3660140"/>
                </a:lnTo>
                <a:lnTo>
                  <a:pt x="2138299" y="0"/>
                </a:lnTo>
                <a:lnTo>
                  <a:pt x="0" y="0"/>
                </a:lnTo>
                <a:lnTo>
                  <a:pt x="0" y="366014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2349119" y="5134596"/>
            <a:ext cx="2138680" cy="1973366"/>
          </a:xfrm>
          <a:custGeom>
            <a:avLst/>
            <a:gdLst/>
            <a:ahLst/>
            <a:cxnLst/>
            <a:rect l="l" t="t" r="r" b="b"/>
            <a:pathLst>
              <a:path w="2138679" h="3660140">
                <a:moveTo>
                  <a:pt x="0" y="3660140"/>
                </a:moveTo>
                <a:lnTo>
                  <a:pt x="2138299" y="3660140"/>
                </a:lnTo>
                <a:lnTo>
                  <a:pt x="2138299" y="0"/>
                </a:lnTo>
                <a:lnTo>
                  <a:pt x="0" y="0"/>
                </a:lnTo>
                <a:lnTo>
                  <a:pt x="0" y="3660140"/>
                </a:lnTo>
                <a:close/>
              </a:path>
            </a:pathLst>
          </a:custGeom>
          <a:ln w="25400">
            <a:solidFill>
              <a:srgbClr val="3818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333625" y="5137551"/>
            <a:ext cx="2138680" cy="1970411"/>
          </a:xfrm>
          <a:prstGeom prst="rect">
            <a:avLst/>
          </a:prstGeom>
          <a:ln w="25400">
            <a:solidFill>
              <a:srgbClr val="38188F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224155">
              <a:lnSpc>
                <a:spcPct val="100000"/>
              </a:lnSpc>
              <a:buSzPct val="90000"/>
              <a:tabLst>
                <a:tab pos="288925" algn="l"/>
              </a:tabLst>
            </a:pPr>
            <a:endParaRPr lang="en-US" sz="1100" dirty="0">
              <a:latin typeface="Times New Roman"/>
              <a:cs typeface="Times New Roman"/>
            </a:endParaRPr>
          </a:p>
          <a:p>
            <a:pPr marL="224155">
              <a:lnSpc>
                <a:spcPct val="100000"/>
              </a:lnSpc>
              <a:buSzPct val="90000"/>
              <a:tabLst>
                <a:tab pos="288925" algn="l"/>
              </a:tabLst>
            </a:pPr>
            <a:endParaRPr sz="1000" dirty="0">
              <a:latin typeface="Calibri"/>
              <a:cs typeface="Calibri"/>
            </a:endParaRP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Archive Build Artifacts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Install and Configure Tomcat as the Staging Environment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Deploy to Staging Environment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Trouble Shooting: Deploy to Staging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Jenkins Build Pipeline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Parallel Jenkins Build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Deploy to Production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Trouble Shooting: Deploy to Production</a:t>
            </a:r>
            <a:endParaRPr sz="1000" spc="-5" dirty="0">
              <a:solidFill>
                <a:srgbClr val="38188F"/>
              </a:solidFill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333625" y="2706116"/>
            <a:ext cx="2138680" cy="1764586"/>
          </a:xfrm>
          <a:prstGeom prst="rect">
            <a:avLst/>
          </a:prstGeom>
          <a:ln w="25400">
            <a:solidFill>
              <a:srgbClr val="38188F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230504" indent="-64135">
              <a:lnSpc>
                <a:spcPct val="100000"/>
              </a:lnSpc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Code Quality and Code Coverage Metrics Report</a:t>
            </a:r>
            <a:endParaRPr sz="1000" dirty="0">
              <a:latin typeface="Calibri"/>
              <a:cs typeface="Calibri"/>
            </a:endParaRP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Text Direction: Code Quality and Code Coverage Metrics Report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Jenkins Support for Gradle, Ant and Shell Scripts</a:t>
            </a:r>
          </a:p>
          <a:p>
            <a:pPr marL="230504" indent="-64135">
              <a:lnSpc>
                <a:spcPct val="100000"/>
              </a:lnSpc>
              <a:spcBef>
                <a:spcPts val="85"/>
              </a:spcBef>
              <a:buSzPct val="90000"/>
              <a:buChar char="•"/>
              <a:tabLst>
                <a:tab pos="231140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Text Direction: Jenkins Support for Gradle, Ant and Shell Script</a:t>
            </a:r>
            <a:endParaRPr lang="en-US" sz="1000" spc="-5" dirty="0">
              <a:solidFill>
                <a:srgbClr val="38188F"/>
              </a:solidFill>
              <a:latin typeface="Calibri"/>
              <a:cs typeface="Calibri"/>
            </a:endParaRPr>
          </a:p>
          <a:p>
            <a:pPr marL="166369">
              <a:lnSpc>
                <a:spcPct val="100000"/>
              </a:lnSpc>
              <a:spcBef>
                <a:spcPts val="85"/>
              </a:spcBef>
              <a:buSzPct val="90000"/>
              <a:tabLst>
                <a:tab pos="231140" algn="l"/>
              </a:tabLst>
            </a:pP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33625" y="2470785"/>
            <a:ext cx="2138680" cy="6520815"/>
          </a:xfrm>
          <a:custGeom>
            <a:avLst/>
            <a:gdLst/>
            <a:ahLst/>
            <a:cxnLst/>
            <a:rect l="l" t="t" r="r" b="b"/>
            <a:pathLst>
              <a:path w="2138679" h="6520815">
                <a:moveTo>
                  <a:pt x="0" y="6520815"/>
                </a:moveTo>
                <a:lnTo>
                  <a:pt x="2138299" y="6520815"/>
                </a:lnTo>
                <a:lnTo>
                  <a:pt x="2138299" y="0"/>
                </a:lnTo>
                <a:lnTo>
                  <a:pt x="0" y="0"/>
                </a:lnTo>
                <a:lnTo>
                  <a:pt x="0" y="6520815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707385" y="9521520"/>
            <a:ext cx="136271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14"/>
              </a:lnSpc>
            </a:pPr>
            <a:r>
              <a:rPr sz="1600" b="1" spc="-15" dirty="0">
                <a:solidFill>
                  <a:srgbClr val="2D358F"/>
                </a:solidFill>
                <a:latin typeface="Calibri"/>
                <a:cs typeface="Calibri"/>
                <a:hlinkClick r:id="rId2"/>
              </a:rPr>
              <a:t>www.i2cbs.com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2">
            <a:extLst>
              <a:ext uri="{FF2B5EF4-FFF2-40B4-BE49-F238E27FC236}">
                <a16:creationId xmlns:a16="http://schemas.microsoft.com/office/drawing/2014/main" id="{EDB89CD3-8094-49FE-B271-E36F106A3799}"/>
              </a:ext>
            </a:extLst>
          </p:cNvPr>
          <p:cNvSpPr txBox="1">
            <a:spLocks/>
          </p:cNvSpPr>
          <p:nvPr/>
        </p:nvSpPr>
        <p:spPr>
          <a:xfrm>
            <a:off x="1588" y="881214"/>
            <a:ext cx="4391660" cy="850233"/>
          </a:xfrm>
          <a:prstGeom prst="rect">
            <a:avLst/>
          </a:prstGeom>
          <a:solidFill>
            <a:srgbClr val="2D358F"/>
          </a:solidFill>
        </p:spPr>
        <p:txBody>
          <a:bodyPr vert="horz" wrap="square" lIns="0" tIns="232410" rIns="0" bIns="0" rtlCol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257810">
              <a:spcBef>
                <a:spcPts val="1830"/>
              </a:spcBef>
            </a:pPr>
            <a:r>
              <a:rPr lang="en-US" sz="4000" kern="0" spc="-5" dirty="0"/>
              <a:t>D</a:t>
            </a:r>
            <a:r>
              <a:rPr lang="en-US" sz="2800" kern="0" spc="-5" dirty="0"/>
              <a:t>evOps Deep Dive</a:t>
            </a:r>
          </a:p>
        </p:txBody>
      </p:sp>
      <p:sp>
        <p:nvSpPr>
          <p:cNvPr id="37" name="object 7">
            <a:extLst>
              <a:ext uri="{FF2B5EF4-FFF2-40B4-BE49-F238E27FC236}">
                <a16:creationId xmlns:a16="http://schemas.microsoft.com/office/drawing/2014/main" id="{713B51BE-35B7-4732-9D1B-747C6C52A015}"/>
              </a:ext>
            </a:extLst>
          </p:cNvPr>
          <p:cNvSpPr txBox="1"/>
          <p:nvPr/>
        </p:nvSpPr>
        <p:spPr>
          <a:xfrm>
            <a:off x="4597019" y="4755261"/>
            <a:ext cx="2042160" cy="290464"/>
          </a:xfrm>
          <a:prstGeom prst="rect">
            <a:avLst/>
          </a:prstGeom>
          <a:solidFill>
            <a:srgbClr val="92D050"/>
          </a:solidFill>
        </p:spPr>
        <p:txBody>
          <a:bodyPr vert="horz" wrap="square" lIns="0" tIns="74295" rIns="0" bIns="0" rtlCol="0">
            <a:spAutoFit/>
          </a:bodyPr>
          <a:lstStyle/>
          <a:p>
            <a:pPr marL="535305">
              <a:lnSpc>
                <a:spcPct val="100000"/>
              </a:lnSpc>
              <a:spcBef>
                <a:spcPts val="585"/>
              </a:spcBef>
            </a:pPr>
            <a:endParaRPr sz="1400" dirty="0">
              <a:latin typeface="Calibri"/>
              <a:cs typeface="Calibri"/>
            </a:endParaRPr>
          </a:p>
        </p:txBody>
      </p:sp>
      <p:sp>
        <p:nvSpPr>
          <p:cNvPr id="38" name="object 6">
            <a:extLst>
              <a:ext uri="{FF2B5EF4-FFF2-40B4-BE49-F238E27FC236}">
                <a16:creationId xmlns:a16="http://schemas.microsoft.com/office/drawing/2014/main" id="{57E01389-2A5A-4F44-A778-331F09224990}"/>
              </a:ext>
            </a:extLst>
          </p:cNvPr>
          <p:cNvSpPr txBox="1"/>
          <p:nvPr/>
        </p:nvSpPr>
        <p:spPr>
          <a:xfrm>
            <a:off x="4596130" y="5111137"/>
            <a:ext cx="2016760" cy="2315377"/>
          </a:xfrm>
          <a:prstGeom prst="rect">
            <a:avLst/>
          </a:prstGeom>
          <a:ln w="25400">
            <a:solidFill>
              <a:srgbClr val="92D05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64160" marR="82550" indent="-172085" algn="just">
              <a:spcBef>
                <a:spcPts val="295"/>
              </a:spcBef>
              <a:buFont typeface="Wingdings"/>
              <a:buChar char=""/>
              <a:tabLst>
                <a:tab pos="264795" algn="l"/>
              </a:tabLst>
            </a:pPr>
            <a:r>
              <a:rPr lang="en-US" sz="1100" spc="-5" dirty="0">
                <a:solidFill>
                  <a:srgbClr val="38188F"/>
                </a:solidFill>
                <a:latin typeface="Calibri"/>
                <a:cs typeface="Calibri"/>
              </a:rPr>
              <a:t>Anyone who want to fully understand how DevOps works and learn how Jenkins is being used in the field.</a:t>
            </a:r>
          </a:p>
          <a:p>
            <a:pPr marL="264160" marR="82550" indent="-172085" algn="just">
              <a:spcBef>
                <a:spcPts val="295"/>
              </a:spcBef>
              <a:buFont typeface="Wingdings"/>
              <a:buChar char=""/>
              <a:tabLst>
                <a:tab pos="264795" algn="l"/>
              </a:tabLst>
            </a:pPr>
            <a:r>
              <a:rPr lang="en-US" sz="1100" spc="-5" dirty="0">
                <a:solidFill>
                  <a:srgbClr val="38188F"/>
                </a:solidFill>
                <a:latin typeface="Calibri"/>
                <a:cs typeface="Calibri"/>
              </a:rPr>
              <a:t>DevOps, developers or IT admins who want to advance their career by improving their DevOps skills.</a:t>
            </a:r>
          </a:p>
          <a:p>
            <a:pPr marL="264160" marR="82550" indent="-172085" algn="just">
              <a:spcBef>
                <a:spcPts val="295"/>
              </a:spcBef>
              <a:buFont typeface="Wingdings"/>
              <a:buChar char=""/>
              <a:tabLst>
                <a:tab pos="264795" algn="l"/>
              </a:tabLst>
            </a:pPr>
            <a:r>
              <a:rPr lang="en-US" sz="1100" spc="-5" dirty="0">
                <a:solidFill>
                  <a:srgbClr val="38188F"/>
                </a:solidFill>
                <a:latin typeface="Calibri"/>
                <a:cs typeface="Calibri"/>
              </a:rPr>
              <a:t>Any who wants to implement or improve their continuous integration / continuous deployment workflow at their company.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4D11962-C3B0-466F-A73C-BFC9694C53FB}"/>
              </a:ext>
            </a:extLst>
          </p:cNvPr>
          <p:cNvSpPr txBox="1"/>
          <p:nvPr/>
        </p:nvSpPr>
        <p:spPr>
          <a:xfrm>
            <a:off x="4568444" y="1992237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bg1"/>
                </a:solidFill>
              </a:rPr>
              <a:t>Why DevOps skills?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CB21FE-BF34-4CBB-A893-C214844FF7F5}"/>
              </a:ext>
            </a:extLst>
          </p:cNvPr>
          <p:cNvSpPr txBox="1"/>
          <p:nvPr/>
        </p:nvSpPr>
        <p:spPr>
          <a:xfrm>
            <a:off x="4603496" y="4754435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Target audience?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C9D62E-C50D-4C71-B0A9-6A1A3F33C2A4}"/>
              </a:ext>
            </a:extLst>
          </p:cNvPr>
          <p:cNvSpPr txBox="1"/>
          <p:nvPr/>
        </p:nvSpPr>
        <p:spPr>
          <a:xfrm>
            <a:off x="369823" y="510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object 9">
            <a:extLst>
              <a:ext uri="{FF2B5EF4-FFF2-40B4-BE49-F238E27FC236}">
                <a16:creationId xmlns:a16="http://schemas.microsoft.com/office/drawing/2014/main" id="{0E782D14-FD8A-4F3B-805D-52C76F3F5BF6}"/>
              </a:ext>
            </a:extLst>
          </p:cNvPr>
          <p:cNvSpPr txBox="1"/>
          <p:nvPr/>
        </p:nvSpPr>
        <p:spPr>
          <a:xfrm>
            <a:off x="319137" y="5007744"/>
            <a:ext cx="1826387" cy="3383619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Install Git and Jenkins GitHub Plugin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Install Maven on Our Local Box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Configure Jenkins to Work with Java, Git and Maven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Text Direction: Create our First Maven-based Jenkins Project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10" dirty="0">
                <a:solidFill>
                  <a:srgbClr val="38188F"/>
                </a:solidFill>
                <a:cs typeface="Calibri"/>
              </a:rPr>
              <a:t>Create our First Maven-based Jenkins Project Preview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10" dirty="0">
                <a:solidFill>
                  <a:srgbClr val="38188F"/>
                </a:solidFill>
                <a:cs typeface="Calibri"/>
              </a:rPr>
              <a:t>Trouble Shooting: Create our First Maven-based Jenkins Project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Run our First Jenkins Build and Jenkins Workspace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Trouble Shooting: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Source Control Polling in Jenkins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Text Direction: Source Control Polling in Jenkins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Other Build Triggers of Jenkins</a:t>
            </a:r>
          </a:p>
          <a:p>
            <a:pPr marL="70485" indent="-57785">
              <a:lnSpc>
                <a:spcPct val="100000"/>
              </a:lnSpc>
              <a:spcBef>
                <a:spcPts val="185"/>
              </a:spcBef>
              <a:buSzPct val="90000"/>
              <a:buChar char="•"/>
              <a:tabLst>
                <a:tab pos="76835" algn="l"/>
              </a:tabLst>
            </a:pPr>
            <a:r>
              <a:rPr lang="en-US" sz="1000" spc="-5" dirty="0">
                <a:solidFill>
                  <a:srgbClr val="38188F"/>
                </a:solidFill>
                <a:cs typeface="Calibri"/>
              </a:rPr>
              <a:t>Text Direction: Other Build Triggers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2CE5BF6-761F-4AA8-915B-710F97F54949}"/>
              </a:ext>
            </a:extLst>
          </p:cNvPr>
          <p:cNvSpPr txBox="1"/>
          <p:nvPr/>
        </p:nvSpPr>
        <p:spPr>
          <a:xfrm>
            <a:off x="2446654" y="2461674"/>
            <a:ext cx="16582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Continuous Inspection with Jenkins</a:t>
            </a:r>
          </a:p>
        </p:txBody>
      </p:sp>
      <p:sp>
        <p:nvSpPr>
          <p:cNvPr id="48" name="object 10">
            <a:extLst>
              <a:ext uri="{FF2B5EF4-FFF2-40B4-BE49-F238E27FC236}">
                <a16:creationId xmlns:a16="http://schemas.microsoft.com/office/drawing/2014/main" id="{1D37E736-C2CB-4F2E-BF2A-84B401AAC8EB}"/>
              </a:ext>
            </a:extLst>
          </p:cNvPr>
          <p:cNvSpPr/>
          <p:nvPr/>
        </p:nvSpPr>
        <p:spPr>
          <a:xfrm>
            <a:off x="2465704" y="4904599"/>
            <a:ext cx="1725296" cy="394570"/>
          </a:xfrm>
          <a:custGeom>
            <a:avLst/>
            <a:gdLst/>
            <a:ahLst/>
            <a:cxnLst/>
            <a:rect l="l" t="t" r="r" b="b"/>
            <a:pathLst>
              <a:path w="1387475" h="372744">
                <a:moveTo>
                  <a:pt x="1324762" y="0"/>
                </a:moveTo>
                <a:lnTo>
                  <a:pt x="62090" y="0"/>
                </a:lnTo>
                <a:lnTo>
                  <a:pt x="37922" y="4881"/>
                </a:lnTo>
                <a:lnTo>
                  <a:pt x="18186" y="18192"/>
                </a:lnTo>
                <a:lnTo>
                  <a:pt x="4879" y="37933"/>
                </a:lnTo>
                <a:lnTo>
                  <a:pt x="0" y="62102"/>
                </a:lnTo>
                <a:lnTo>
                  <a:pt x="0" y="310514"/>
                </a:lnTo>
                <a:lnTo>
                  <a:pt x="4879" y="334664"/>
                </a:lnTo>
                <a:lnTo>
                  <a:pt x="18186" y="354361"/>
                </a:lnTo>
                <a:lnTo>
                  <a:pt x="37922" y="367629"/>
                </a:lnTo>
                <a:lnTo>
                  <a:pt x="62090" y="372490"/>
                </a:lnTo>
                <a:lnTo>
                  <a:pt x="1324762" y="372490"/>
                </a:lnTo>
                <a:lnTo>
                  <a:pt x="1348932" y="367629"/>
                </a:lnTo>
                <a:lnTo>
                  <a:pt x="1368672" y="354361"/>
                </a:lnTo>
                <a:lnTo>
                  <a:pt x="1381983" y="334664"/>
                </a:lnTo>
                <a:lnTo>
                  <a:pt x="1386865" y="310514"/>
                </a:lnTo>
                <a:lnTo>
                  <a:pt x="1386865" y="62102"/>
                </a:lnTo>
                <a:lnTo>
                  <a:pt x="1381983" y="37933"/>
                </a:lnTo>
                <a:lnTo>
                  <a:pt x="1368672" y="18192"/>
                </a:lnTo>
                <a:lnTo>
                  <a:pt x="1348932" y="4881"/>
                </a:lnTo>
                <a:lnTo>
                  <a:pt x="1324762" y="0"/>
                </a:lnTo>
                <a:close/>
              </a:path>
            </a:pathLst>
          </a:custGeom>
          <a:solidFill>
            <a:srgbClr val="3818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C9CB7B6-65F9-4072-8F49-233131AE2370}"/>
              </a:ext>
            </a:extLst>
          </p:cNvPr>
          <p:cNvSpPr txBox="1"/>
          <p:nvPr/>
        </p:nvSpPr>
        <p:spPr>
          <a:xfrm>
            <a:off x="2441258" y="489906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Continuous Delivery with Jenkins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D358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531</Words>
  <Application>Microsoft Office PowerPoint</Application>
  <PresentationFormat>A4 Paper (210x297 mm)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Wingdings</vt:lpstr>
      <vt:lpstr>Office Theme</vt:lpstr>
      <vt:lpstr>DevOps Deep Dive</vt:lpstr>
      <vt:lpstr>DevOps Deep Dive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Shakti</dc:creator>
  <cp:lastModifiedBy>Ali mohammed</cp:lastModifiedBy>
  <cp:revision>26</cp:revision>
  <dcterms:created xsi:type="dcterms:W3CDTF">2017-10-30T16:51:08Z</dcterms:created>
  <dcterms:modified xsi:type="dcterms:W3CDTF">2017-10-30T20:37:05Z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2017-10-30T00:00:00Z</vt:filetime>
  </property>
</Properties>
</file>